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33"/>
  </p:notesMasterIdLst>
  <p:sldIdLst>
    <p:sldId id="259" r:id="rId3"/>
    <p:sldId id="260" r:id="rId4"/>
    <p:sldId id="295" r:id="rId5"/>
    <p:sldId id="298" r:id="rId6"/>
    <p:sldId id="297" r:id="rId7"/>
    <p:sldId id="294" r:id="rId8"/>
    <p:sldId id="29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3" r:id="rId27"/>
    <p:sldId id="281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E24"/>
    <a:srgbClr val="151535"/>
    <a:srgbClr val="DAFA72"/>
    <a:srgbClr val="D4A2D9"/>
    <a:srgbClr val="172C53"/>
    <a:srgbClr val="2E58A5"/>
    <a:srgbClr val="043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4" autoAdjust="0"/>
    <p:restoredTop sz="73652" autoAdjust="0"/>
  </p:normalViewPr>
  <p:slideViewPr>
    <p:cSldViewPr>
      <p:cViewPr varScale="1">
        <p:scale>
          <a:sx n="65" d="100"/>
          <a:sy n="65" d="100"/>
        </p:scale>
        <p:origin x="963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0BCB1AC-5D0E-4152-9CCB-DBE5C08331A1}" type="datetimeFigureOut">
              <a:rPr lang="en-US"/>
              <a:pPr>
                <a:defRPr/>
              </a:pPr>
              <a:t>10/1/2025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FD2152-06D8-4B4C-9229-D03FDE3D87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</a:t>
            </a:r>
            <a:r>
              <a:rPr lang="en-US" dirty="0"/>
              <a:t>15-799: Security for Software and Hardware Systems (https://www.cs.cmu.edu/~15799/schedule.html)“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5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7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[1] </a:t>
            </a:r>
            <a:r>
              <a:rPr lang="en-US" dirty="0"/>
              <a:t>https://hacken.io/discover/zk-rollups-explained/</a:t>
            </a:r>
          </a:p>
          <a:p>
            <a:pPr marL="0" indent="0">
              <a:buFontTx/>
              <a:buNone/>
            </a:pPr>
            <a:r>
              <a:rPr lang="en-US" dirty="0"/>
              <a:t>[2] https://www.starknet.io/blog/starknet-ecosystem-report-2025/</a:t>
            </a:r>
          </a:p>
          <a:p>
            <a:pPr marL="0" indent="0">
              <a:buFontTx/>
              <a:buNone/>
            </a:pPr>
            <a:r>
              <a:rPr lang="en-US" dirty="0"/>
              <a:t>[3] https://www.binance.com/en/blog/tech/6654580406550811626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85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[1] https://world.org/blog/announcements/new-world-app-update-slashes-optimism-load-two-thirds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8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[1] https://docs.gnark.consensys.io/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V. Schetinger, M. M. Oliveira, R. da Silva, and T. J. Carvalho, “Humans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easily fooled by digital images,”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arXiv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preprint arXiv:1509.05301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2015.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[2] DARPA, “DARPA Broad Agency Announcement 15-58: Media Forensics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MediFor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),” 2015, https://www.fbo.gov/index?s=opportunity&amp;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mode=form&amp;id=bfa29e5f04566fbb961cd773a8a8649f&amp;tab=core&amp;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cview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78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[1]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Naveh and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"PhotoProof: Cryptographic Image Authentication for Any Set of Permissible Transformations,"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IEEE Symposium on Security and Privacy (SP)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San Jose, CA, USA, 2016, pp. 255-271,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10.1109/SP.2016.23.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K. -H. Li, C. -F. Hsu, M. -C. Chang, F. -H. Liu, S. -Y. Chien and W. -C. Chen, "Region-aware Photo Assurance System for Image Authentication,"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 IEEE 6th International Conference on Multimedia Information Processing and Retrieval (MIPR)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Singapore, 2023, pp. 1-6,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10.1109/MIPR59079.2023.00037.</a:t>
            </a:r>
            <a:br>
              <a:rPr lang="en-US" dirty="0"/>
            </a:br>
            <a:endParaRPr lang="en-US" dirty="0"/>
          </a:p>
          <a:p>
            <a:r>
              <a:rPr lang="en-US" dirty="0"/>
              <a:t>[3]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 Chiesa and E.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Tromer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“Proof-carrying data and hearsay arguments from signature cards.” in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vol. 10, 2010, pp. 310–331.</a:t>
            </a:r>
            <a:endParaRPr lang="en-US" dirty="0"/>
          </a:p>
          <a:p>
            <a:endParaRPr lang="en-US" dirty="0"/>
          </a:p>
          <a:p>
            <a:r>
              <a:rPr lang="en-US" dirty="0"/>
              <a:t>[4]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Bitansky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Ran Canetti, Alessandro Chiesa, and Eran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2013. Recursive composition and bootstrapping for SNARKS and proof-carrying data. In Proceedings of the forty-fifth annual ACM symposium on Theory of Computing (STOC '13). Association for Computing Machinery, New York, NY, USA, 111–120. https://doi.org/10.1145/2488608.2488623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6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447"/>
            <a:ext cx="12190412" cy="68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7202" y="5600485"/>
            <a:ext cx="3376612" cy="73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22363"/>
            <a:ext cx="9164014" cy="2387600"/>
          </a:xfrm>
        </p:spPr>
        <p:txBody>
          <a:bodyPr anchor="b"/>
          <a:lstStyle>
            <a:lvl1pPr algn="l">
              <a:defRPr sz="720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602038"/>
            <a:ext cx="9164014" cy="1655762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706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703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030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 noChangeAspect="1"/>
          </p:cNvGrpSpPr>
          <p:nvPr userDrawn="1"/>
        </p:nvGrpSpPr>
        <p:grpSpPr bwMode="auto">
          <a:xfrm>
            <a:off x="8818563" y="65088"/>
            <a:ext cx="3373437" cy="6727825"/>
            <a:chOff x="5555" y="41"/>
            <a:chExt cx="2125" cy="4238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555" y="41"/>
              <a:ext cx="2125" cy="4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55" y="41"/>
              <a:ext cx="2125" cy="4238"/>
            </a:xfrm>
            <a:custGeom>
              <a:avLst/>
              <a:gdLst>
                <a:gd name="T0" fmla="*/ 2125 w 2125"/>
                <a:gd name="T1" fmla="*/ 0 h 4238"/>
                <a:gd name="T2" fmla="*/ 2121 w 2125"/>
                <a:gd name="T3" fmla="*/ 0 h 4238"/>
                <a:gd name="T4" fmla="*/ 2011 w 2125"/>
                <a:gd name="T5" fmla="*/ 2 h 4238"/>
                <a:gd name="T6" fmla="*/ 1899 w 2125"/>
                <a:gd name="T7" fmla="*/ 10 h 4238"/>
                <a:gd name="T8" fmla="*/ 1791 w 2125"/>
                <a:gd name="T9" fmla="*/ 24 h 4238"/>
                <a:gd name="T10" fmla="*/ 1685 w 2125"/>
                <a:gd name="T11" fmla="*/ 42 h 4238"/>
                <a:gd name="T12" fmla="*/ 1583 w 2125"/>
                <a:gd name="T13" fmla="*/ 68 h 4238"/>
                <a:gd name="T14" fmla="*/ 1481 w 2125"/>
                <a:gd name="T15" fmla="*/ 96 h 4238"/>
                <a:gd name="T16" fmla="*/ 1381 w 2125"/>
                <a:gd name="T17" fmla="*/ 130 h 4238"/>
                <a:gd name="T18" fmla="*/ 1285 w 2125"/>
                <a:gd name="T19" fmla="*/ 168 h 4238"/>
                <a:gd name="T20" fmla="*/ 1191 w 2125"/>
                <a:gd name="T21" fmla="*/ 212 h 4238"/>
                <a:gd name="T22" fmla="*/ 1101 w 2125"/>
                <a:gd name="T23" fmla="*/ 258 h 4238"/>
                <a:gd name="T24" fmla="*/ 1010 w 2125"/>
                <a:gd name="T25" fmla="*/ 310 h 4238"/>
                <a:gd name="T26" fmla="*/ 926 w 2125"/>
                <a:gd name="T27" fmla="*/ 366 h 4238"/>
                <a:gd name="T28" fmla="*/ 844 w 2125"/>
                <a:gd name="T29" fmla="*/ 424 h 4238"/>
                <a:gd name="T30" fmla="*/ 764 w 2125"/>
                <a:gd name="T31" fmla="*/ 488 h 4238"/>
                <a:gd name="T32" fmla="*/ 688 w 2125"/>
                <a:gd name="T33" fmla="*/ 554 h 4238"/>
                <a:gd name="T34" fmla="*/ 546 w 2125"/>
                <a:gd name="T35" fmla="*/ 698 h 4238"/>
                <a:gd name="T36" fmla="*/ 420 w 2125"/>
                <a:gd name="T37" fmla="*/ 854 h 4238"/>
                <a:gd name="T38" fmla="*/ 308 w 2125"/>
                <a:gd name="T39" fmla="*/ 1020 h 4238"/>
                <a:gd name="T40" fmla="*/ 212 w 2125"/>
                <a:gd name="T41" fmla="*/ 1197 h 4238"/>
                <a:gd name="T42" fmla="*/ 132 w 2125"/>
                <a:gd name="T43" fmla="*/ 1383 h 4238"/>
                <a:gd name="T44" fmla="*/ 100 w 2125"/>
                <a:gd name="T45" fmla="*/ 1479 h 4238"/>
                <a:gd name="T46" fmla="*/ 70 w 2125"/>
                <a:gd name="T47" fmla="*/ 1575 h 4238"/>
                <a:gd name="T48" fmla="*/ 46 w 2125"/>
                <a:gd name="T49" fmla="*/ 1675 h 4238"/>
                <a:gd name="T50" fmla="*/ 28 w 2125"/>
                <a:gd name="T51" fmla="*/ 1775 h 4238"/>
                <a:gd name="T52" fmla="*/ 14 w 2125"/>
                <a:gd name="T53" fmla="*/ 1877 h 4238"/>
                <a:gd name="T54" fmla="*/ 4 w 2125"/>
                <a:gd name="T55" fmla="*/ 1979 h 4238"/>
                <a:gd name="T56" fmla="*/ 0 w 2125"/>
                <a:gd name="T57" fmla="*/ 2083 h 4238"/>
                <a:gd name="T58" fmla="*/ 0 w 2125"/>
                <a:gd name="T59" fmla="*/ 2137 h 4238"/>
                <a:gd name="T60" fmla="*/ 4 w 2125"/>
                <a:gd name="T61" fmla="*/ 2245 h 4238"/>
                <a:gd name="T62" fmla="*/ 12 w 2125"/>
                <a:gd name="T63" fmla="*/ 2353 h 4238"/>
                <a:gd name="T64" fmla="*/ 28 w 2125"/>
                <a:gd name="T65" fmla="*/ 2457 h 4238"/>
                <a:gd name="T66" fmla="*/ 46 w 2125"/>
                <a:gd name="T67" fmla="*/ 2561 h 4238"/>
                <a:gd name="T68" fmla="*/ 72 w 2125"/>
                <a:gd name="T69" fmla="*/ 2663 h 4238"/>
                <a:gd name="T70" fmla="*/ 100 w 2125"/>
                <a:gd name="T71" fmla="*/ 2761 h 4238"/>
                <a:gd name="T72" fmla="*/ 134 w 2125"/>
                <a:gd name="T73" fmla="*/ 2859 h 4238"/>
                <a:gd name="T74" fmla="*/ 172 w 2125"/>
                <a:gd name="T75" fmla="*/ 2955 h 4238"/>
                <a:gd name="T76" fmla="*/ 216 w 2125"/>
                <a:gd name="T77" fmla="*/ 3049 h 4238"/>
                <a:gd name="T78" fmla="*/ 262 w 2125"/>
                <a:gd name="T79" fmla="*/ 3139 h 4238"/>
                <a:gd name="T80" fmla="*/ 314 w 2125"/>
                <a:gd name="T81" fmla="*/ 3226 h 4238"/>
                <a:gd name="T82" fmla="*/ 370 w 2125"/>
                <a:gd name="T83" fmla="*/ 3312 h 4238"/>
                <a:gd name="T84" fmla="*/ 428 w 2125"/>
                <a:gd name="T85" fmla="*/ 3394 h 4238"/>
                <a:gd name="T86" fmla="*/ 492 w 2125"/>
                <a:gd name="T87" fmla="*/ 3474 h 4238"/>
                <a:gd name="T88" fmla="*/ 558 w 2125"/>
                <a:gd name="T89" fmla="*/ 3550 h 4238"/>
                <a:gd name="T90" fmla="*/ 630 w 2125"/>
                <a:gd name="T91" fmla="*/ 3624 h 4238"/>
                <a:gd name="T92" fmla="*/ 702 w 2125"/>
                <a:gd name="T93" fmla="*/ 3694 h 4238"/>
                <a:gd name="T94" fmla="*/ 780 w 2125"/>
                <a:gd name="T95" fmla="*/ 3760 h 4238"/>
                <a:gd name="T96" fmla="*/ 860 w 2125"/>
                <a:gd name="T97" fmla="*/ 3822 h 4238"/>
                <a:gd name="T98" fmla="*/ 944 w 2125"/>
                <a:gd name="T99" fmla="*/ 3880 h 4238"/>
                <a:gd name="T100" fmla="*/ 1030 w 2125"/>
                <a:gd name="T101" fmla="*/ 3936 h 4238"/>
                <a:gd name="T102" fmla="*/ 1119 w 2125"/>
                <a:gd name="T103" fmla="*/ 3986 h 4238"/>
                <a:gd name="T104" fmla="*/ 1211 w 2125"/>
                <a:gd name="T105" fmla="*/ 4032 h 4238"/>
                <a:gd name="T106" fmla="*/ 1305 w 2125"/>
                <a:gd name="T107" fmla="*/ 4076 h 4238"/>
                <a:gd name="T108" fmla="*/ 1401 w 2125"/>
                <a:gd name="T109" fmla="*/ 4112 h 4238"/>
                <a:gd name="T110" fmla="*/ 1499 w 2125"/>
                <a:gd name="T111" fmla="*/ 4146 h 4238"/>
                <a:gd name="T112" fmla="*/ 1601 w 2125"/>
                <a:gd name="T113" fmla="*/ 4174 h 4238"/>
                <a:gd name="T114" fmla="*/ 1703 w 2125"/>
                <a:gd name="T115" fmla="*/ 4198 h 4238"/>
                <a:gd name="T116" fmla="*/ 1807 w 2125"/>
                <a:gd name="T117" fmla="*/ 4216 h 4238"/>
                <a:gd name="T118" fmla="*/ 1913 w 2125"/>
                <a:gd name="T119" fmla="*/ 4228 h 4238"/>
                <a:gd name="T120" fmla="*/ 2021 w 2125"/>
                <a:gd name="T121" fmla="*/ 4236 h 4238"/>
                <a:gd name="T122" fmla="*/ 2077 w 2125"/>
                <a:gd name="T123" fmla="*/ 4238 h 4238"/>
                <a:gd name="T124" fmla="*/ 2125 w 2125"/>
                <a:gd name="T125" fmla="*/ 0 h 423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25" h="4238">
                  <a:moveTo>
                    <a:pt x="2125" y="0"/>
                  </a:moveTo>
                  <a:lnTo>
                    <a:pt x="2125" y="0"/>
                  </a:lnTo>
                  <a:lnTo>
                    <a:pt x="2121" y="0"/>
                  </a:lnTo>
                  <a:lnTo>
                    <a:pt x="2065" y="0"/>
                  </a:lnTo>
                  <a:lnTo>
                    <a:pt x="2011" y="2"/>
                  </a:lnTo>
                  <a:lnTo>
                    <a:pt x="1955" y="6"/>
                  </a:lnTo>
                  <a:lnTo>
                    <a:pt x="1899" y="10"/>
                  </a:lnTo>
                  <a:lnTo>
                    <a:pt x="1845" y="16"/>
                  </a:lnTo>
                  <a:lnTo>
                    <a:pt x="1791" y="24"/>
                  </a:lnTo>
                  <a:lnTo>
                    <a:pt x="1739" y="32"/>
                  </a:lnTo>
                  <a:lnTo>
                    <a:pt x="1685" y="42"/>
                  </a:lnTo>
                  <a:lnTo>
                    <a:pt x="1633" y="54"/>
                  </a:lnTo>
                  <a:lnTo>
                    <a:pt x="1583" y="68"/>
                  </a:lnTo>
                  <a:lnTo>
                    <a:pt x="1531" y="80"/>
                  </a:lnTo>
                  <a:lnTo>
                    <a:pt x="1481" y="96"/>
                  </a:lnTo>
                  <a:lnTo>
                    <a:pt x="1431" y="112"/>
                  </a:lnTo>
                  <a:lnTo>
                    <a:pt x="1381" y="130"/>
                  </a:lnTo>
                  <a:lnTo>
                    <a:pt x="1333" y="148"/>
                  </a:lnTo>
                  <a:lnTo>
                    <a:pt x="1285" y="168"/>
                  </a:lnTo>
                  <a:lnTo>
                    <a:pt x="1237" y="190"/>
                  </a:lnTo>
                  <a:lnTo>
                    <a:pt x="1191" y="212"/>
                  </a:lnTo>
                  <a:lnTo>
                    <a:pt x="1145" y="234"/>
                  </a:lnTo>
                  <a:lnTo>
                    <a:pt x="1101" y="258"/>
                  </a:lnTo>
                  <a:lnTo>
                    <a:pt x="1054" y="284"/>
                  </a:lnTo>
                  <a:lnTo>
                    <a:pt x="1010" y="310"/>
                  </a:lnTo>
                  <a:lnTo>
                    <a:pt x="968" y="338"/>
                  </a:lnTo>
                  <a:lnTo>
                    <a:pt x="926" y="366"/>
                  </a:lnTo>
                  <a:lnTo>
                    <a:pt x="884" y="394"/>
                  </a:lnTo>
                  <a:lnTo>
                    <a:pt x="844" y="424"/>
                  </a:lnTo>
                  <a:lnTo>
                    <a:pt x="804" y="456"/>
                  </a:lnTo>
                  <a:lnTo>
                    <a:pt x="764" y="488"/>
                  </a:lnTo>
                  <a:lnTo>
                    <a:pt x="726" y="520"/>
                  </a:lnTo>
                  <a:lnTo>
                    <a:pt x="688" y="554"/>
                  </a:lnTo>
                  <a:lnTo>
                    <a:pt x="616" y="624"/>
                  </a:lnTo>
                  <a:lnTo>
                    <a:pt x="546" y="698"/>
                  </a:lnTo>
                  <a:lnTo>
                    <a:pt x="482" y="774"/>
                  </a:lnTo>
                  <a:lnTo>
                    <a:pt x="420" y="854"/>
                  </a:lnTo>
                  <a:lnTo>
                    <a:pt x="362" y="936"/>
                  </a:lnTo>
                  <a:lnTo>
                    <a:pt x="308" y="1020"/>
                  </a:lnTo>
                  <a:lnTo>
                    <a:pt x="258" y="1107"/>
                  </a:lnTo>
                  <a:lnTo>
                    <a:pt x="212" y="1197"/>
                  </a:lnTo>
                  <a:lnTo>
                    <a:pt x="170" y="1289"/>
                  </a:lnTo>
                  <a:lnTo>
                    <a:pt x="132" y="1383"/>
                  </a:lnTo>
                  <a:lnTo>
                    <a:pt x="116" y="1429"/>
                  </a:lnTo>
                  <a:lnTo>
                    <a:pt x="100" y="1479"/>
                  </a:lnTo>
                  <a:lnTo>
                    <a:pt x="84" y="1527"/>
                  </a:lnTo>
                  <a:lnTo>
                    <a:pt x="70" y="1575"/>
                  </a:lnTo>
                  <a:lnTo>
                    <a:pt x="58" y="1625"/>
                  </a:lnTo>
                  <a:lnTo>
                    <a:pt x="46" y="1675"/>
                  </a:lnTo>
                  <a:lnTo>
                    <a:pt x="36" y="1725"/>
                  </a:lnTo>
                  <a:lnTo>
                    <a:pt x="28" y="1775"/>
                  </a:lnTo>
                  <a:lnTo>
                    <a:pt x="20" y="1825"/>
                  </a:lnTo>
                  <a:lnTo>
                    <a:pt x="14" y="1877"/>
                  </a:lnTo>
                  <a:lnTo>
                    <a:pt x="8" y="1927"/>
                  </a:lnTo>
                  <a:lnTo>
                    <a:pt x="4" y="1979"/>
                  </a:lnTo>
                  <a:lnTo>
                    <a:pt x="2" y="2031"/>
                  </a:lnTo>
                  <a:lnTo>
                    <a:pt x="0" y="2083"/>
                  </a:lnTo>
                  <a:lnTo>
                    <a:pt x="0" y="2137"/>
                  </a:lnTo>
                  <a:lnTo>
                    <a:pt x="2" y="2191"/>
                  </a:lnTo>
                  <a:lnTo>
                    <a:pt x="4" y="2245"/>
                  </a:lnTo>
                  <a:lnTo>
                    <a:pt x="8" y="2299"/>
                  </a:lnTo>
                  <a:lnTo>
                    <a:pt x="12" y="2353"/>
                  </a:lnTo>
                  <a:lnTo>
                    <a:pt x="20" y="2405"/>
                  </a:lnTo>
                  <a:lnTo>
                    <a:pt x="28" y="2457"/>
                  </a:lnTo>
                  <a:lnTo>
                    <a:pt x="36" y="2509"/>
                  </a:lnTo>
                  <a:lnTo>
                    <a:pt x="46" y="2561"/>
                  </a:lnTo>
                  <a:lnTo>
                    <a:pt x="58" y="2611"/>
                  </a:lnTo>
                  <a:lnTo>
                    <a:pt x="72" y="2663"/>
                  </a:lnTo>
                  <a:lnTo>
                    <a:pt x="86" y="2713"/>
                  </a:lnTo>
                  <a:lnTo>
                    <a:pt x="100" y="2761"/>
                  </a:lnTo>
                  <a:lnTo>
                    <a:pt x="116" y="2811"/>
                  </a:lnTo>
                  <a:lnTo>
                    <a:pt x="134" y="2859"/>
                  </a:lnTo>
                  <a:lnTo>
                    <a:pt x="152" y="2907"/>
                  </a:lnTo>
                  <a:lnTo>
                    <a:pt x="172" y="2955"/>
                  </a:lnTo>
                  <a:lnTo>
                    <a:pt x="194" y="3003"/>
                  </a:lnTo>
                  <a:lnTo>
                    <a:pt x="216" y="3049"/>
                  </a:lnTo>
                  <a:lnTo>
                    <a:pt x="238" y="3095"/>
                  </a:lnTo>
                  <a:lnTo>
                    <a:pt x="262" y="3139"/>
                  </a:lnTo>
                  <a:lnTo>
                    <a:pt x="288" y="3182"/>
                  </a:lnTo>
                  <a:lnTo>
                    <a:pt x="314" y="3226"/>
                  </a:lnTo>
                  <a:lnTo>
                    <a:pt x="342" y="3270"/>
                  </a:lnTo>
                  <a:lnTo>
                    <a:pt x="370" y="3312"/>
                  </a:lnTo>
                  <a:lnTo>
                    <a:pt x="398" y="3354"/>
                  </a:lnTo>
                  <a:lnTo>
                    <a:pt x="428" y="3394"/>
                  </a:lnTo>
                  <a:lnTo>
                    <a:pt x="460" y="3434"/>
                  </a:lnTo>
                  <a:lnTo>
                    <a:pt x="492" y="3474"/>
                  </a:lnTo>
                  <a:lnTo>
                    <a:pt x="524" y="3512"/>
                  </a:lnTo>
                  <a:lnTo>
                    <a:pt x="558" y="3550"/>
                  </a:lnTo>
                  <a:lnTo>
                    <a:pt x="594" y="3588"/>
                  </a:lnTo>
                  <a:lnTo>
                    <a:pt x="630" y="3624"/>
                  </a:lnTo>
                  <a:lnTo>
                    <a:pt x="666" y="3658"/>
                  </a:lnTo>
                  <a:lnTo>
                    <a:pt x="702" y="3694"/>
                  </a:lnTo>
                  <a:lnTo>
                    <a:pt x="740" y="3728"/>
                  </a:lnTo>
                  <a:lnTo>
                    <a:pt x="780" y="3760"/>
                  </a:lnTo>
                  <a:lnTo>
                    <a:pt x="820" y="3792"/>
                  </a:lnTo>
                  <a:lnTo>
                    <a:pt x="860" y="3822"/>
                  </a:lnTo>
                  <a:lnTo>
                    <a:pt x="902" y="3852"/>
                  </a:lnTo>
                  <a:lnTo>
                    <a:pt x="944" y="3880"/>
                  </a:lnTo>
                  <a:lnTo>
                    <a:pt x="986" y="3908"/>
                  </a:lnTo>
                  <a:lnTo>
                    <a:pt x="1030" y="3936"/>
                  </a:lnTo>
                  <a:lnTo>
                    <a:pt x="1075" y="3962"/>
                  </a:lnTo>
                  <a:lnTo>
                    <a:pt x="1119" y="3986"/>
                  </a:lnTo>
                  <a:lnTo>
                    <a:pt x="1165" y="4010"/>
                  </a:lnTo>
                  <a:lnTo>
                    <a:pt x="1211" y="4032"/>
                  </a:lnTo>
                  <a:lnTo>
                    <a:pt x="1257" y="4054"/>
                  </a:lnTo>
                  <a:lnTo>
                    <a:pt x="1305" y="4076"/>
                  </a:lnTo>
                  <a:lnTo>
                    <a:pt x="1353" y="4094"/>
                  </a:lnTo>
                  <a:lnTo>
                    <a:pt x="1401" y="4112"/>
                  </a:lnTo>
                  <a:lnTo>
                    <a:pt x="1451" y="4130"/>
                  </a:lnTo>
                  <a:lnTo>
                    <a:pt x="1499" y="4146"/>
                  </a:lnTo>
                  <a:lnTo>
                    <a:pt x="1549" y="4160"/>
                  </a:lnTo>
                  <a:lnTo>
                    <a:pt x="1601" y="4174"/>
                  </a:lnTo>
                  <a:lnTo>
                    <a:pt x="1651" y="4186"/>
                  </a:lnTo>
                  <a:lnTo>
                    <a:pt x="1703" y="4198"/>
                  </a:lnTo>
                  <a:lnTo>
                    <a:pt x="1755" y="4206"/>
                  </a:lnTo>
                  <a:lnTo>
                    <a:pt x="1807" y="4216"/>
                  </a:lnTo>
                  <a:lnTo>
                    <a:pt x="1861" y="4222"/>
                  </a:lnTo>
                  <a:lnTo>
                    <a:pt x="1913" y="4228"/>
                  </a:lnTo>
                  <a:lnTo>
                    <a:pt x="1967" y="4232"/>
                  </a:lnTo>
                  <a:lnTo>
                    <a:pt x="2021" y="4236"/>
                  </a:lnTo>
                  <a:lnTo>
                    <a:pt x="2077" y="4238"/>
                  </a:lnTo>
                  <a:lnTo>
                    <a:pt x="2125" y="4238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151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highlight>
                  <a:srgbClr val="EB3E24"/>
                </a:highlight>
              </a:endParaRPr>
            </a:p>
          </p:txBody>
        </p:sp>
      </p:grpSp>
      <p:sp>
        <p:nvSpPr>
          <p:cNvPr id="8" name="TextBox 17"/>
          <p:cNvSpPr txBox="1">
            <a:spLocks noChangeArrowheads="1"/>
          </p:cNvSpPr>
          <p:nvPr userDrawn="1"/>
        </p:nvSpPr>
        <p:spPr bwMode="auto">
          <a:xfrm>
            <a:off x="9151938" y="6280150"/>
            <a:ext cx="9509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fld id="{0F8BCDAC-DF63-4158-8BC6-0ECF1FDFA8C8}" type="slidenum">
              <a:rPr lang="en-US" altLang="en-US" sz="2800" smtClean="0">
                <a:solidFill>
                  <a:srgbClr val="151535"/>
                </a:solidFill>
                <a:latin typeface="Chypre Norm Medium" panose="02000506040000020004" pitchFamily="50" charset="0"/>
              </a:rPr>
              <a:pPr algn="r">
                <a:defRPr/>
              </a:pPr>
              <a:t>‹#›</a:t>
            </a:fld>
            <a:endParaRPr lang="en-US" altLang="en-US" sz="2800" dirty="0">
              <a:solidFill>
                <a:srgbClr val="151535"/>
              </a:solidFill>
              <a:latin typeface="Chypre Norm Medium" panose="02000506040000020004" pitchFamily="50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423400" y="6313488"/>
            <a:ext cx="0" cy="365125"/>
          </a:xfrm>
          <a:prstGeom prst="line">
            <a:avLst/>
          </a:prstGeom>
          <a:ln>
            <a:solidFill>
              <a:srgbClr val="172C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1831" y="6348413"/>
            <a:ext cx="1101326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636"/>
            <a:ext cx="8458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9136"/>
            <a:ext cx="77724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991600" y="381674"/>
            <a:ext cx="3200400" cy="6476325"/>
          </a:xfrm>
          <a:custGeom>
            <a:avLst/>
            <a:gdLst>
              <a:gd name="connsiteX0" fmla="*/ 0 w 3416300"/>
              <a:gd name="connsiteY0" fmla="*/ 0 h 6858000"/>
              <a:gd name="connsiteX1" fmla="*/ 3416300 w 3416300"/>
              <a:gd name="connsiteY1" fmla="*/ 0 h 6858000"/>
              <a:gd name="connsiteX2" fmla="*/ 3416300 w 3416300"/>
              <a:gd name="connsiteY2" fmla="*/ 6858000 h 6858000"/>
              <a:gd name="connsiteX3" fmla="*/ 0 w 3416300"/>
              <a:gd name="connsiteY3" fmla="*/ 6858000 h 6858000"/>
              <a:gd name="connsiteX4" fmla="*/ 0 w 3416300"/>
              <a:gd name="connsiteY4" fmla="*/ 0 h 6858000"/>
              <a:gd name="connsiteX0" fmla="*/ 0 w 3416300"/>
              <a:gd name="connsiteY0" fmla="*/ 6858000 h 6858000"/>
              <a:gd name="connsiteX1" fmla="*/ 3416300 w 3416300"/>
              <a:gd name="connsiteY1" fmla="*/ 0 h 6858000"/>
              <a:gd name="connsiteX2" fmla="*/ 3416300 w 3416300"/>
              <a:gd name="connsiteY2" fmla="*/ 6858000 h 6858000"/>
              <a:gd name="connsiteX3" fmla="*/ 0 w 3416300"/>
              <a:gd name="connsiteY3" fmla="*/ 6858000 h 6858000"/>
              <a:gd name="connsiteX0" fmla="*/ 0 w 3389005"/>
              <a:gd name="connsiteY0" fmla="*/ 3541594 h 6858000"/>
              <a:gd name="connsiteX1" fmla="*/ 3389005 w 3389005"/>
              <a:gd name="connsiteY1" fmla="*/ 0 h 6858000"/>
              <a:gd name="connsiteX2" fmla="*/ 3389005 w 3389005"/>
              <a:gd name="connsiteY2" fmla="*/ 6858000 h 6858000"/>
              <a:gd name="connsiteX3" fmla="*/ 0 w 3389005"/>
              <a:gd name="connsiteY3" fmla="*/ 3541594 h 6858000"/>
              <a:gd name="connsiteX0" fmla="*/ 3 w 3389008"/>
              <a:gd name="connsiteY0" fmla="*/ 3541594 h 6858000"/>
              <a:gd name="connsiteX1" fmla="*/ 3389008 w 3389008"/>
              <a:gd name="connsiteY1" fmla="*/ 0 h 6858000"/>
              <a:gd name="connsiteX2" fmla="*/ 3389008 w 3389008"/>
              <a:gd name="connsiteY2" fmla="*/ 6858000 h 6858000"/>
              <a:gd name="connsiteX3" fmla="*/ 3 w 3389008"/>
              <a:gd name="connsiteY3" fmla="*/ 3541594 h 6858000"/>
              <a:gd name="connsiteX0" fmla="*/ 7 w 3389012"/>
              <a:gd name="connsiteY0" fmla="*/ 3541594 h 6858000"/>
              <a:gd name="connsiteX1" fmla="*/ 3389012 w 3389012"/>
              <a:gd name="connsiteY1" fmla="*/ 0 h 6858000"/>
              <a:gd name="connsiteX2" fmla="*/ 3389012 w 3389012"/>
              <a:gd name="connsiteY2" fmla="*/ 6858000 h 6858000"/>
              <a:gd name="connsiteX3" fmla="*/ 7 w 3389012"/>
              <a:gd name="connsiteY3" fmla="*/ 3541594 h 6858000"/>
              <a:gd name="connsiteX0" fmla="*/ 7 w 3389012"/>
              <a:gd name="connsiteY0" fmla="*/ 3541594 h 6858000"/>
              <a:gd name="connsiteX1" fmla="*/ 3389012 w 3389012"/>
              <a:gd name="connsiteY1" fmla="*/ 0 h 6858000"/>
              <a:gd name="connsiteX2" fmla="*/ 3389012 w 3389012"/>
              <a:gd name="connsiteY2" fmla="*/ 6858000 h 6858000"/>
              <a:gd name="connsiteX3" fmla="*/ 7 w 3389012"/>
              <a:gd name="connsiteY3" fmla="*/ 3541594 h 6858000"/>
              <a:gd name="connsiteX0" fmla="*/ 7 w 3389012"/>
              <a:gd name="connsiteY0" fmla="*/ 3432412 h 6858000"/>
              <a:gd name="connsiteX1" fmla="*/ 3389012 w 3389012"/>
              <a:gd name="connsiteY1" fmla="*/ 0 h 6858000"/>
              <a:gd name="connsiteX2" fmla="*/ 3389012 w 3389012"/>
              <a:gd name="connsiteY2" fmla="*/ 6858000 h 6858000"/>
              <a:gd name="connsiteX3" fmla="*/ 7 w 3389012"/>
              <a:gd name="connsiteY3" fmla="*/ 34324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9012" h="6858000">
                <a:moveTo>
                  <a:pt x="7" y="3432412"/>
                </a:moveTo>
                <a:cubicBezTo>
                  <a:pt x="-3089" y="1787858"/>
                  <a:pt x="990102" y="6824"/>
                  <a:pt x="3389012" y="0"/>
                </a:cubicBezTo>
                <a:lnTo>
                  <a:pt x="3389012" y="6858000"/>
                </a:lnTo>
                <a:cubicBezTo>
                  <a:pt x="1481421" y="6858000"/>
                  <a:pt x="2983" y="5012982"/>
                  <a:pt x="7" y="343241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1302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777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366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921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045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5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886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81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ahnschrift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latin typeface="Bahnschrift" panose="020B0502040204020203" pitchFamily="34" charset="0"/>
              </a:defRPr>
            </a:lvl3pPr>
            <a:lvl4pPr>
              <a:defRPr>
                <a:latin typeface="Bahnschrift" panose="020B0502040204020203" pitchFamily="34" charset="0"/>
              </a:defRPr>
            </a:lvl4pPr>
            <a:lvl5pPr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028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9166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88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49225"/>
            <a:ext cx="958215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032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Bahnschrift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Bahnschrift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43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9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07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419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952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656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576354"/>
            <a:ext cx="682625" cy="428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17225" y="0"/>
            <a:ext cx="1374775" cy="430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4616450"/>
            <a:ext cx="35210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" y="0"/>
            <a:ext cx="1906342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14"/>
          <p:cNvSpPr txBox="1">
            <a:spLocks noChangeArrowheads="1"/>
          </p:cNvSpPr>
          <p:nvPr userDrawn="1"/>
        </p:nvSpPr>
        <p:spPr bwMode="auto">
          <a:xfrm>
            <a:off x="1079500" y="6388100"/>
            <a:ext cx="25781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400" dirty="0">
                <a:solidFill>
                  <a:srgbClr val="172C53"/>
                </a:solidFill>
                <a:latin typeface="Bahnschrift" panose="020B0502040204020203" pitchFamily="34" charset="0"/>
                <a:ea typeface="Inter V Light" panose="02000503000000020004" pitchFamily="2" charset="0"/>
                <a:cs typeface="Inter V Light" panose="02000503000000020004" pitchFamily="2" charset="0"/>
              </a:rPr>
              <a:t>africacyberdefenseforum.com</a:t>
            </a:r>
          </a:p>
        </p:txBody>
      </p:sp>
      <p:sp>
        <p:nvSpPr>
          <p:cNvPr id="103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79500" y="1625600"/>
            <a:ext cx="95821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5" name="Title Placeholder 1"/>
          <p:cNvSpPr>
            <a:spLocks noGrp="1"/>
          </p:cNvSpPr>
          <p:nvPr>
            <p:ph type="title"/>
          </p:nvPr>
        </p:nvSpPr>
        <p:spPr bwMode="auto">
          <a:xfrm>
            <a:off x="1079500" y="149225"/>
            <a:ext cx="95821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6" name="TextBox 16"/>
          <p:cNvSpPr txBox="1">
            <a:spLocks noChangeArrowheads="1"/>
          </p:cNvSpPr>
          <p:nvPr userDrawn="1"/>
        </p:nvSpPr>
        <p:spPr bwMode="auto">
          <a:xfrm>
            <a:off x="10828338" y="6280150"/>
            <a:ext cx="9525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fld id="{0C743746-1412-4868-977F-89DB600A91CB}" type="slidenum">
              <a:rPr lang="en-US" altLang="en-US" sz="2800" smtClean="0">
                <a:solidFill>
                  <a:srgbClr val="172C53"/>
                </a:solidFill>
                <a:latin typeface="Bahnschrift" panose="020B0502040204020203" pitchFamily="34" charset="0"/>
              </a:rPr>
              <a:pPr algn="r">
                <a:defRPr/>
              </a:pPr>
              <a:t>‹#›</a:t>
            </a:fld>
            <a:endParaRPr lang="en-US" altLang="en-US" sz="2800" dirty="0">
              <a:solidFill>
                <a:srgbClr val="172C53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72126" y="1368490"/>
            <a:ext cx="2949162" cy="6437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151535"/>
          </a:solidFill>
          <a:latin typeface="Bahnschrift SemiBold" panose="020B0502040204020203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4616450"/>
            <a:ext cx="35210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15875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61925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2053" name="Picture 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576354"/>
            <a:ext cx="682625" cy="428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" y="0"/>
            <a:ext cx="1906342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12"/>
          <p:cNvSpPr txBox="1">
            <a:spLocks noChangeArrowheads="1"/>
          </p:cNvSpPr>
          <p:nvPr userDrawn="1"/>
        </p:nvSpPr>
        <p:spPr bwMode="auto">
          <a:xfrm>
            <a:off x="1079500" y="6388100"/>
            <a:ext cx="25781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400" dirty="0">
                <a:solidFill>
                  <a:srgbClr val="172C53"/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africacyberdefenseforum.com</a:t>
            </a:r>
          </a:p>
        </p:txBody>
      </p:sp>
      <p:sp>
        <p:nvSpPr>
          <p:cNvPr id="2057" name="TextBox 13"/>
          <p:cNvSpPr txBox="1">
            <a:spLocks noChangeArrowheads="1"/>
          </p:cNvSpPr>
          <p:nvPr userDrawn="1"/>
        </p:nvSpPr>
        <p:spPr bwMode="auto">
          <a:xfrm rot="16200000">
            <a:off x="-972344" y="5212784"/>
            <a:ext cx="256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400" dirty="0">
                <a:solidFill>
                  <a:schemeClr val="bg1"/>
                </a:solidFill>
                <a:latin typeface="Bahnschrift SemiBold" panose="020B0502040204020203" pitchFamily="34" charset="0"/>
                <a:ea typeface="Inter V" panose="02000503000000020004" pitchFamily="2" charset="0"/>
                <a:cs typeface="Inter V" panose="02000503000000020004" pitchFamily="2" charset="0"/>
              </a:rPr>
              <a:t>PRESENTATION FOOTER</a:t>
            </a:r>
          </a:p>
        </p:txBody>
      </p:sp>
      <p:sp>
        <p:nvSpPr>
          <p:cNvPr id="2058" name="TextBox 14"/>
          <p:cNvSpPr txBox="1">
            <a:spLocks noChangeArrowheads="1"/>
          </p:cNvSpPr>
          <p:nvPr userDrawn="1"/>
        </p:nvSpPr>
        <p:spPr bwMode="auto">
          <a:xfrm>
            <a:off x="10828338" y="6280150"/>
            <a:ext cx="9525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fld id="{DA45D855-7712-4B56-B934-D8FB927362B9}" type="slidenum">
              <a:rPr lang="en-US" altLang="en-US" sz="2800" smtClean="0">
                <a:solidFill>
                  <a:srgbClr val="172C53"/>
                </a:solidFill>
                <a:latin typeface="Inter V Semi Bold" panose="02000503000000020004" pitchFamily="2" charset="0"/>
                <a:ea typeface="Inter V Semi Bold" panose="02000503000000020004" pitchFamily="2" charset="0"/>
                <a:cs typeface="Inter V Semi Bold" panose="02000503000000020004" pitchFamily="2" charset="0"/>
              </a:rPr>
              <a:pPr algn="r">
                <a:defRPr/>
              </a:pPr>
              <a:t>‹#›</a:t>
            </a:fld>
            <a:endParaRPr lang="en-US" altLang="en-US" sz="2800" dirty="0">
              <a:solidFill>
                <a:srgbClr val="172C53"/>
              </a:solidFill>
              <a:latin typeface="Inter V Semi Bold" panose="02000503000000020004" pitchFamily="2" charset="0"/>
              <a:ea typeface="Inter V Semi Bold" panose="02000503000000020004" pitchFamily="2" charset="0"/>
              <a:cs typeface="Inter V Semi Bold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151535"/>
          </a:solidFill>
          <a:latin typeface="Bahnschrift SemiBold" panose="020B0502040204020203" pitchFamily="34" charset="0"/>
          <a:ea typeface="Inter V Bold" panose="02000503000000020004" pitchFamily="2" charset="0"/>
          <a:cs typeface="Inter V Bold" panose="02000503000000020004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4E219C-3881-7F03-7E37-95BD05C5C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81000"/>
            <a:ext cx="9164014" cy="1147763"/>
          </a:xfrm>
        </p:spPr>
        <p:txBody>
          <a:bodyPr/>
          <a:lstStyle/>
          <a:p>
            <a:r>
              <a:rPr lang="en-US" dirty="0"/>
              <a:t>PhotoGnark</a:t>
            </a:r>
            <a:endParaRPr lang="en-K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0662DF-2F29-E1D0-7511-485E5C149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1773238"/>
            <a:ext cx="9164014" cy="1655762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By David Mberingabo</a:t>
            </a:r>
          </a:p>
          <a:p>
            <a:r>
              <a:rPr lang="en-US" sz="2000" dirty="0">
                <a:solidFill>
                  <a:schemeClr val="bg2"/>
                </a:solidFill>
              </a:rPr>
              <a:t>Gnark-based implementation of </a:t>
            </a:r>
            <a:r>
              <a:rPr lang="en-US" sz="2000" i="1" dirty="0">
                <a:solidFill>
                  <a:schemeClr val="bg2"/>
                </a:solidFill>
              </a:rPr>
              <a:t>PhotoProof</a:t>
            </a:r>
            <a:r>
              <a:rPr lang="en-US" sz="2000" dirty="0">
                <a:solidFill>
                  <a:schemeClr val="bg2"/>
                </a:solidFill>
              </a:rPr>
              <a:t> by Assa Naveh and Eran </a:t>
            </a:r>
            <a:r>
              <a:rPr lang="en-US" sz="2000" dirty="0" err="1">
                <a:solidFill>
                  <a:schemeClr val="bg2"/>
                </a:solidFill>
              </a:rPr>
              <a:t>Tromer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78E5A-4B14-4A61-6324-BEDC6AC5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6150">
            <a:off x="8847220" y="3125993"/>
            <a:ext cx="1976756" cy="1542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A8ACD2-9852-AD9A-3037-9A053812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33106">
            <a:off x="8195414" y="3605890"/>
            <a:ext cx="1988142" cy="1542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A9703-6AA6-688F-220D-BEA1BCF7C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9919">
            <a:off x="9406337" y="3777541"/>
            <a:ext cx="1883660" cy="155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7D769-E20F-C4F3-F43F-0914A23200EB}"/>
              </a:ext>
            </a:extLst>
          </p:cNvPr>
          <p:cNvSpPr txBox="1"/>
          <p:nvPr/>
        </p:nvSpPr>
        <p:spPr>
          <a:xfrm>
            <a:off x="850766" y="6083507"/>
            <a:ext cx="474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https://github.com/drakstik/PhotoGnark_ACDF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6CBE3-70CF-C925-E38C-129A93906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568159"/>
            <a:ext cx="2410317" cy="2410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09BB-A16C-66C6-0D6C-17C081D90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DFA4-D74E-F2C0-8D98-D6CB00D3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Zk-SNARK – Arithmetic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6B5A-C9CA-900A-F78E-187278AE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56" y="1828800"/>
            <a:ext cx="6888843" cy="286861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Consider </a:t>
            </a:r>
            <a:r>
              <a:rPr lang="en-US" sz="2000" b="1" i="1" dirty="0"/>
              <a:t>hash(</a:t>
            </a:r>
            <a:r>
              <a:rPr lang="en-US" sz="2000" b="1" i="1" dirty="0" err="1"/>
              <a:t>h,m</a:t>
            </a:r>
            <a:r>
              <a:rPr lang="en-US" sz="2000" b="1" i="1" dirty="0"/>
              <a:t>) = (h – SHA256(m))</a:t>
            </a:r>
            <a:r>
              <a:rPr lang="en-US" sz="2000" dirty="0"/>
              <a:t>, where h is some hash and m some message.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circuit outputs 0 if </a:t>
            </a:r>
            <a:r>
              <a:rPr lang="en-US" sz="2000" b="1" dirty="0"/>
              <a:t>SHA256(m) == h</a:t>
            </a:r>
            <a:r>
              <a:rPr lang="en-US" sz="2000" dirty="0"/>
              <a:t>, and </a:t>
            </a:r>
            <a:r>
              <a:rPr lang="en-US" sz="2000" b="1" dirty="0"/>
              <a:t>SHA256(m)</a:t>
            </a:r>
            <a:r>
              <a:rPr lang="en-US" sz="2000" dirty="0"/>
              <a:t> != 0.</a:t>
            </a:r>
          </a:p>
          <a:p>
            <a:r>
              <a:rPr lang="en-US" sz="2000" dirty="0"/>
              <a:t>Inputs are </a:t>
            </a:r>
            <a:r>
              <a:rPr lang="en-US" sz="2000" b="1" i="1" dirty="0"/>
              <a:t>h, m</a:t>
            </a:r>
            <a:r>
              <a:rPr lang="en-US" sz="2000" i="1" dirty="0"/>
              <a:t> and </a:t>
            </a:r>
            <a:r>
              <a:rPr lang="en-US" sz="2000" b="1" i="1" dirty="0"/>
              <a:t>0</a:t>
            </a:r>
          </a:p>
          <a:p>
            <a:r>
              <a:rPr lang="en-US" sz="2000" dirty="0"/>
              <a:t>Many gates</a:t>
            </a:r>
          </a:p>
          <a:p>
            <a:pPr marL="0" indent="0">
              <a:buNone/>
            </a:pPr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81CC1-09FA-6508-63D4-2D5FCC60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2528604"/>
            <a:ext cx="3429000" cy="3778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C79409-87D0-A1B0-0AC5-2493154F56DB}"/>
              </a:ext>
            </a:extLst>
          </p:cNvPr>
          <p:cNvSpPr txBox="1"/>
          <p:nvPr/>
        </p:nvSpPr>
        <p:spPr>
          <a:xfrm>
            <a:off x="4846707" y="5195229"/>
            <a:ext cx="356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represents a circuit’s gates, with variable inputs </a:t>
            </a:r>
            <a:r>
              <a:rPr lang="en-US" i="1" dirty="0"/>
              <a:t>h, m </a:t>
            </a:r>
            <a:r>
              <a:rPr lang="en-US" dirty="0"/>
              <a:t>and the constant input 0.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8937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AE05E-A768-D6B0-48CC-392B007E6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FB67-D881-EB2A-90E5-A744A108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Zk-SNARK  – Argument of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B8A27-DD57-0AF1-05FC-B8357903392A}"/>
              </a:ext>
            </a:extLst>
          </p:cNvPr>
          <p:cNvSpPr txBox="1"/>
          <p:nvPr/>
        </p:nvSpPr>
        <p:spPr>
          <a:xfrm>
            <a:off x="685801" y="1715631"/>
            <a:ext cx="594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Proving Key </a:t>
            </a:r>
            <a:r>
              <a:rPr lang="en-US" sz="2000" dirty="0"/>
              <a:t>-- the Prover can create a proof that they know an </a:t>
            </a:r>
            <a:r>
              <a:rPr lang="en-US" sz="2000" b="1" i="1" dirty="0"/>
              <a:t>x</a:t>
            </a:r>
            <a:r>
              <a:rPr lang="en-US" sz="2000" dirty="0"/>
              <a:t> and </a:t>
            </a:r>
            <a:r>
              <a:rPr lang="en-US" sz="2000" b="1" i="1" dirty="0"/>
              <a:t>w</a:t>
            </a:r>
            <a:r>
              <a:rPr lang="en-US" sz="2000" dirty="0"/>
              <a:t> which fulfills a certain circuit.</a:t>
            </a:r>
          </a:p>
          <a:p>
            <a:endParaRPr lang="en-US" sz="2000" dirty="0"/>
          </a:p>
          <a:p>
            <a:r>
              <a:rPr lang="en-US" sz="2000" b="1" dirty="0"/>
              <a:t>Verifying Key </a:t>
            </a:r>
            <a:r>
              <a:rPr lang="en-US" sz="2000" dirty="0"/>
              <a:t>-- the Verifier can verify the proof and be convinced that the Prover knows some secret input </a:t>
            </a:r>
            <a:r>
              <a:rPr lang="en-US" sz="2000" b="1" i="1" dirty="0"/>
              <a:t>w </a:t>
            </a:r>
            <a:r>
              <a:rPr lang="en-US" sz="2000" dirty="0"/>
              <a:t>and some public input </a:t>
            </a:r>
            <a:r>
              <a:rPr lang="en-US" sz="2000" b="1" i="1" dirty="0"/>
              <a:t>x</a:t>
            </a:r>
            <a:r>
              <a:rPr lang="en-US" sz="2000" dirty="0"/>
              <a:t>, such that </a:t>
            </a:r>
            <a:r>
              <a:rPr lang="en-US" sz="2000" b="1" i="1" dirty="0"/>
              <a:t>C</a:t>
            </a:r>
            <a:r>
              <a:rPr lang="en-US" sz="2000" dirty="0"/>
              <a:t>(</a:t>
            </a:r>
            <a:r>
              <a:rPr lang="en-US" sz="2000" b="1" i="1" dirty="0" err="1"/>
              <a:t>x</a:t>
            </a:r>
            <a:r>
              <a:rPr lang="en-US" sz="2000" dirty="0" err="1"/>
              <a:t>,</a:t>
            </a:r>
            <a:r>
              <a:rPr lang="en-US" sz="2000" b="1" i="1" dirty="0" err="1"/>
              <a:t>w</a:t>
            </a:r>
            <a:r>
              <a:rPr lang="en-US" sz="2000" dirty="0"/>
              <a:t>) = 0, where </a:t>
            </a:r>
            <a:r>
              <a:rPr lang="en-US" sz="2000" b="1" i="1" dirty="0"/>
              <a:t>C</a:t>
            </a:r>
            <a:r>
              <a:rPr lang="en-US" sz="2000" dirty="0"/>
              <a:t> is an arithmetic circuit.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950F7-7F86-09D8-8692-A8F0753F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295400"/>
            <a:ext cx="4800600" cy="55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4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10E3C-492A-257F-86A9-F1272A61B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6A49-B406-783A-EA72-D2D24D23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Zk-SNARK – Requirements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07927-B079-C5B4-F406-24DE52E23974}"/>
              </a:ext>
            </a:extLst>
          </p:cNvPr>
          <p:cNvSpPr txBox="1"/>
          <p:nvPr/>
        </p:nvSpPr>
        <p:spPr>
          <a:xfrm>
            <a:off x="813422" y="1676400"/>
            <a:ext cx="11759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Zero-Knowledge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proof of knowledge reveals nothing about secret input </a:t>
            </a:r>
            <a:r>
              <a:rPr lang="en-US" sz="2000" b="1" i="1" dirty="0"/>
              <a:t>w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Succinctness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Proof size and verification time are logarithmic to the size of the circuit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Non-Interactive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Single proof is required, instead of multiple interactions</a:t>
            </a:r>
            <a:endParaRPr lang="en-US" sz="2000" b="1" dirty="0"/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Argument of Knowledge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Verifier accepts the proof, then the Prover “knows” the secret input </a:t>
            </a:r>
            <a:r>
              <a:rPr lang="en-US" sz="2000" b="1" i="1" dirty="0"/>
              <a:t>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a malicious prover does not know </a:t>
            </a:r>
            <a:r>
              <a:rPr lang="en-US" sz="2000" b="1" i="1" dirty="0"/>
              <a:t>w</a:t>
            </a:r>
            <a:r>
              <a:rPr lang="en-US" sz="2000" dirty="0"/>
              <a:t>, the Verifier will accept that proof with </a:t>
            </a:r>
            <a:r>
              <a:rPr lang="en-US" sz="2000" i="1" u="sng" dirty="0"/>
              <a:t>negligible probability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Completeness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b="1" i="1" dirty="0"/>
              <a:t>w</a:t>
            </a:r>
            <a:r>
              <a:rPr lang="en-US" sz="2000" dirty="0"/>
              <a:t> fulfills the circuit, then the Verifier will accept the proof of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7BFD8-E4BC-07A5-9276-57228C97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647" y="1306878"/>
            <a:ext cx="2175353" cy="2175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FFBC1-41DE-C778-6BA7-E1DA160348DD}"/>
              </a:ext>
            </a:extLst>
          </p:cNvPr>
          <p:cNvSpPr txBox="1"/>
          <p:nvPr/>
        </p:nvSpPr>
        <p:spPr>
          <a:xfrm>
            <a:off x="8001000" y="114300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*Scan for more info on </a:t>
            </a:r>
            <a:r>
              <a:rPr lang="en-US" sz="1400" b="1" dirty="0" err="1"/>
              <a:t>zk</a:t>
            </a:r>
            <a:r>
              <a:rPr lang="en-US" sz="1400" b="1" dirty="0"/>
              <a:t>-SNARK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361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A518E-99B9-FE06-849D-7AE0329B1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31F-06B7-1B85-FBDC-C4A6F333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49225"/>
            <a:ext cx="5092700" cy="1325563"/>
          </a:xfrm>
        </p:spPr>
        <p:txBody>
          <a:bodyPr/>
          <a:lstStyle/>
          <a:p>
            <a:r>
              <a:rPr lang="en-KE" dirty="0"/>
              <a:t>Zk-SNARK – Step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4B8CF8-350A-92F8-B4A9-3C4046EC55DA}"/>
              </a:ext>
            </a:extLst>
          </p:cNvPr>
          <p:cNvSpPr txBox="1">
            <a:spLocks/>
          </p:cNvSpPr>
          <p:nvPr/>
        </p:nvSpPr>
        <p:spPr>
          <a:xfrm>
            <a:off x="990600" y="1828800"/>
            <a:ext cx="5482560" cy="2307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>
                <a:solidFill>
                  <a:srgbClr val="D4A2D9"/>
                </a:solidFill>
              </a:rPr>
              <a:t>Admin</a:t>
            </a:r>
            <a:r>
              <a:rPr lang="en-US" sz="2000" b="1" dirty="0"/>
              <a:t>: </a:t>
            </a:r>
            <a:r>
              <a:rPr lang="en-US" sz="1800" dirty="0"/>
              <a:t>Defines a circuit </a:t>
            </a:r>
            <a:r>
              <a:rPr lang="en-US" sz="1800" b="1" i="1" dirty="0"/>
              <a:t>C</a:t>
            </a:r>
            <a:r>
              <a:rPr lang="en-US" sz="1800" i="1" dirty="0"/>
              <a:t>, </a:t>
            </a:r>
            <a:r>
              <a:rPr lang="en-US" sz="1800" dirty="0"/>
              <a:t>and uses </a:t>
            </a:r>
            <a:r>
              <a:rPr lang="en-US" sz="1800" b="1" i="1" dirty="0"/>
              <a:t>C</a:t>
            </a:r>
            <a:r>
              <a:rPr lang="en-US" sz="1800" dirty="0"/>
              <a:t> to generate &amp; share Proving &amp; Verifying Keys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Let </a:t>
            </a:r>
            <a:r>
              <a:rPr lang="en-US" sz="1800" b="1" i="1" dirty="0">
                <a:solidFill>
                  <a:srgbClr val="D4A2D9"/>
                </a:solidFill>
              </a:rPr>
              <a:t>Π</a:t>
            </a:r>
            <a:r>
              <a:rPr lang="en-US" sz="1800" dirty="0"/>
              <a:t> be a </a:t>
            </a:r>
            <a:r>
              <a:rPr lang="en-US" sz="1800" i="1" dirty="0"/>
              <a:t>Compliance Predicate</a:t>
            </a:r>
            <a:r>
              <a:rPr lang="en-US" sz="1800" dirty="0"/>
              <a:t>, </a:t>
            </a:r>
          </a:p>
          <a:p>
            <a:pPr marL="0" indent="0">
              <a:buNone/>
            </a:pPr>
            <a:r>
              <a:rPr lang="en-US" sz="1800" dirty="0"/>
              <a:t>e.g. </a:t>
            </a:r>
            <a:r>
              <a:rPr lang="en-US" sz="1800" b="1" i="1" dirty="0"/>
              <a:t>C(</a:t>
            </a:r>
            <a:r>
              <a:rPr lang="en-US" sz="1800" b="1" i="1" dirty="0" err="1"/>
              <a:t>x,w</a:t>
            </a:r>
            <a:r>
              <a:rPr lang="en-US" sz="1800" b="1" i="1" dirty="0"/>
              <a:t>) = (h – SHA256(m))</a:t>
            </a:r>
            <a:r>
              <a:rPr lang="en-US" sz="1800" dirty="0"/>
              <a:t>, such that </a:t>
            </a:r>
            <a:r>
              <a:rPr lang="en-US" sz="1800" b="1" i="1" dirty="0"/>
              <a:t>C(</a:t>
            </a:r>
            <a:r>
              <a:rPr lang="en-US" sz="1800" b="1" i="1" dirty="0" err="1"/>
              <a:t>x,w</a:t>
            </a:r>
            <a:r>
              <a:rPr lang="en-US" sz="1800" b="1" i="1" dirty="0"/>
              <a:t>) = 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BAE5-521A-8942-5D76-8679BAE9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81" y="0"/>
            <a:ext cx="5812050" cy="61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6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1B62-27B3-9D2E-7CA8-E1EB10118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F96C52-2635-7434-151B-3C04AF380800}"/>
              </a:ext>
            </a:extLst>
          </p:cNvPr>
          <p:cNvSpPr txBox="1">
            <a:spLocks/>
          </p:cNvSpPr>
          <p:nvPr/>
        </p:nvSpPr>
        <p:spPr>
          <a:xfrm>
            <a:off x="1308100" y="1277983"/>
            <a:ext cx="10198100" cy="25320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>
                <a:solidFill>
                  <a:srgbClr val="FFC000"/>
                </a:solidFill>
              </a:rPr>
              <a:t>Prover</a:t>
            </a:r>
            <a:r>
              <a:rPr lang="en-US" sz="2000" b="1" dirty="0">
                <a:solidFill>
                  <a:srgbClr val="151535"/>
                </a:solidFill>
              </a:rPr>
              <a:t>: </a:t>
            </a:r>
            <a:r>
              <a:rPr lang="en-US" sz="1800" dirty="0">
                <a:solidFill>
                  <a:srgbClr val="151535"/>
                </a:solidFill>
              </a:rPr>
              <a:t>Create a proof, using secret knowledge and proving key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>
                <a:solidFill>
                  <a:srgbClr val="92D050"/>
                </a:solidFill>
              </a:rPr>
              <a:t>Verifier</a:t>
            </a:r>
            <a:r>
              <a:rPr lang="en-US" sz="2000" b="1" dirty="0">
                <a:solidFill>
                  <a:srgbClr val="151535"/>
                </a:solidFill>
              </a:rPr>
              <a:t>: </a:t>
            </a:r>
            <a:r>
              <a:rPr lang="en-US" sz="1800" dirty="0">
                <a:solidFill>
                  <a:srgbClr val="151535"/>
                </a:solidFill>
              </a:rPr>
              <a:t>Verify the proof, using public knowledge and verifying key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151535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51535"/>
                </a:solidFill>
              </a:rPr>
              <a:t>Let</a:t>
            </a:r>
            <a:r>
              <a:rPr lang="en-US" sz="1800" b="1" dirty="0">
                <a:solidFill>
                  <a:srgbClr val="151535"/>
                </a:solidFill>
              </a:rPr>
              <a:t> </a:t>
            </a:r>
            <a:r>
              <a:rPr lang="en-US" sz="2500" b="1" i="1" dirty="0">
                <a:solidFill>
                  <a:srgbClr val="151535"/>
                </a:solidFill>
              </a:rPr>
              <a:t>x</a:t>
            </a:r>
            <a:r>
              <a:rPr lang="en-US" sz="1800" b="1" i="1" dirty="0">
                <a:solidFill>
                  <a:srgbClr val="151535"/>
                </a:solidFill>
              </a:rPr>
              <a:t> </a:t>
            </a:r>
            <a:r>
              <a:rPr lang="en-US" sz="1800" dirty="0">
                <a:solidFill>
                  <a:srgbClr val="151535"/>
                </a:solidFill>
              </a:rPr>
              <a:t>be a public input to a circuit and let</a:t>
            </a:r>
            <a:r>
              <a:rPr lang="en-US" sz="1800" b="1" dirty="0">
                <a:solidFill>
                  <a:srgbClr val="151535"/>
                </a:solidFill>
              </a:rPr>
              <a:t> </a:t>
            </a:r>
            <a:r>
              <a:rPr lang="el-GR" sz="2500" b="1" dirty="0">
                <a:solidFill>
                  <a:srgbClr val="151535"/>
                </a:solidFill>
              </a:rPr>
              <a:t>π</a:t>
            </a:r>
            <a:r>
              <a:rPr lang="en-US" sz="1800" b="1" dirty="0">
                <a:solidFill>
                  <a:srgbClr val="151535"/>
                </a:solidFill>
              </a:rPr>
              <a:t> </a:t>
            </a:r>
            <a:r>
              <a:rPr lang="en-US" sz="1800" dirty="0">
                <a:solidFill>
                  <a:srgbClr val="151535"/>
                </a:solidFill>
              </a:rPr>
              <a:t>be a </a:t>
            </a:r>
            <a:r>
              <a:rPr lang="en-US" sz="1800" dirty="0" err="1">
                <a:solidFill>
                  <a:srgbClr val="151535"/>
                </a:solidFill>
              </a:rPr>
              <a:t>Zk</a:t>
            </a:r>
            <a:r>
              <a:rPr lang="en-US" sz="1800" dirty="0">
                <a:solidFill>
                  <a:srgbClr val="151535"/>
                </a:solidFill>
              </a:rPr>
              <a:t>-SNARK proof.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51535"/>
                </a:solidFill>
              </a:rPr>
              <a:t>At each hop, a proof can be generated using local inputs and a Proving Key.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151535"/>
                </a:solidFill>
              </a:rPr>
              <a:t>At each hop, the proof can be verified using the public inputs and a Verifying Key.</a:t>
            </a:r>
            <a:br>
              <a:rPr lang="en-US" sz="1800" dirty="0">
                <a:solidFill>
                  <a:srgbClr val="151535"/>
                </a:solidFill>
              </a:rPr>
            </a:br>
            <a:endParaRPr lang="en-US" sz="1800" dirty="0">
              <a:solidFill>
                <a:srgbClr val="151535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2359E8-65A4-6A50-E924-CB70FBD67DAE}"/>
              </a:ext>
            </a:extLst>
          </p:cNvPr>
          <p:cNvSpPr txBox="1">
            <a:spLocks/>
          </p:cNvSpPr>
          <p:nvPr/>
        </p:nvSpPr>
        <p:spPr bwMode="auto">
          <a:xfrm>
            <a:off x="1079500" y="149225"/>
            <a:ext cx="60833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KE" dirty="0"/>
              <a:t>Zk-SNARK – Step </a:t>
            </a:r>
            <a:r>
              <a:rPr lang="en-US" dirty="0"/>
              <a:t>2 &amp; 3</a:t>
            </a:r>
            <a:endParaRPr lang="en-K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212D3-ADBA-55F8-F692-5B7B6677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657600"/>
            <a:ext cx="7079232" cy="30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D949-189A-2649-E4EA-9DAF2DEFB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F71C7-EA48-FD62-58F4-A5A7F3333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0200"/>
            <a:ext cx="7211880" cy="2502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Golang package for </a:t>
            </a:r>
            <a:r>
              <a:rPr lang="en-US" dirty="0" err="1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-SNARKs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source 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 high-level API to design circuits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by Consensys, </a:t>
            </a:r>
          </a:p>
          <a:p>
            <a:pPr lvl="2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Ethereum, </a:t>
            </a:r>
          </a:p>
          <a:p>
            <a:pPr lvl="2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MetaMask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5BD2A2-364D-7EC8-DFBA-DDA8207C9402}"/>
              </a:ext>
            </a:extLst>
          </p:cNvPr>
          <p:cNvSpPr txBox="1">
            <a:spLocks/>
          </p:cNvSpPr>
          <p:nvPr/>
        </p:nvSpPr>
        <p:spPr bwMode="auto">
          <a:xfrm>
            <a:off x="1765300" y="149225"/>
            <a:ext cx="60833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What is it?</a:t>
            </a:r>
            <a:endParaRPr lang="en-K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DC1235-8235-0153-4C16-EEAE65347E1D}"/>
              </a:ext>
            </a:extLst>
          </p:cNvPr>
          <p:cNvGrpSpPr/>
          <p:nvPr/>
        </p:nvGrpSpPr>
        <p:grpSpPr>
          <a:xfrm>
            <a:off x="5943600" y="1513895"/>
            <a:ext cx="4848307" cy="4577475"/>
            <a:chOff x="6316082" y="2090553"/>
            <a:chExt cx="4848307" cy="45774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530EFCF-C308-AC14-6517-12DF0A90DAB6}"/>
                </a:ext>
              </a:extLst>
            </p:cNvPr>
            <p:cNvSpPr/>
            <p:nvPr/>
          </p:nvSpPr>
          <p:spPr>
            <a:xfrm>
              <a:off x="6316082" y="4340194"/>
              <a:ext cx="4848307" cy="2327834"/>
            </a:xfrm>
            <a:prstGeom prst="roundRect">
              <a:avLst/>
            </a:prstGeom>
            <a:solidFill>
              <a:srgbClr val="DAFA72">
                <a:alpha val="3411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F7A1A0-F3A8-EF6C-51EF-F7DE759657EA}"/>
                </a:ext>
              </a:extLst>
            </p:cNvPr>
            <p:cNvSpPr/>
            <p:nvPr/>
          </p:nvSpPr>
          <p:spPr>
            <a:xfrm>
              <a:off x="7675032" y="2900235"/>
              <a:ext cx="3489357" cy="1350156"/>
            </a:xfrm>
            <a:prstGeom prst="roundRect">
              <a:avLst/>
            </a:prstGeom>
            <a:solidFill>
              <a:srgbClr val="DAFA72">
                <a:alpha val="67059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57A1DD-F97D-7E12-EF1D-C8BFC6A3A840}"/>
                </a:ext>
              </a:extLst>
            </p:cNvPr>
            <p:cNvGrpSpPr/>
            <p:nvPr/>
          </p:nvGrpSpPr>
          <p:grpSpPr>
            <a:xfrm>
              <a:off x="8750029" y="2090553"/>
              <a:ext cx="2388575" cy="714103"/>
              <a:chOff x="8645185" y="1367246"/>
              <a:chExt cx="2388575" cy="71410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7351FF1-D601-3F87-F2CA-34634AFA44B0}"/>
                  </a:ext>
                </a:extLst>
              </p:cNvPr>
              <p:cNvSpPr/>
              <p:nvPr/>
            </p:nvSpPr>
            <p:spPr>
              <a:xfrm>
                <a:off x="8645185" y="1367246"/>
                <a:ext cx="2388575" cy="714103"/>
              </a:xfrm>
              <a:prstGeom prst="roundRect">
                <a:avLst/>
              </a:prstGeom>
              <a:solidFill>
                <a:srgbClr val="DAFA7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C205A6D3-CB08-2D71-D8E7-64AEA77C8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3211" y="1541497"/>
                <a:ext cx="2118055" cy="457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7CE43BA-64AC-5D55-F3D7-30E9AF8F0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2161" y="4536136"/>
              <a:ext cx="786049" cy="78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FC1BC-734F-2917-7FE7-48DAEAB8CD58}"/>
                </a:ext>
              </a:extLst>
            </p:cNvPr>
            <p:cNvSpPr txBox="1"/>
            <p:nvPr/>
          </p:nvSpPr>
          <p:spPr>
            <a:xfrm>
              <a:off x="8252161" y="5301048"/>
              <a:ext cx="814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Zcash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072444-1BD4-79A6-6545-DD6A41DD9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8068" y="5762406"/>
              <a:ext cx="2052301" cy="6728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C6D95E-594C-63CA-8FD6-BDE718CF2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3257" y="5780582"/>
              <a:ext cx="1810476" cy="57542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85638E-4153-EB1A-093C-03AA86B3B4CA}"/>
                </a:ext>
              </a:extLst>
            </p:cNvPr>
            <p:cNvGrpSpPr/>
            <p:nvPr/>
          </p:nvGrpSpPr>
          <p:grpSpPr>
            <a:xfrm>
              <a:off x="8032078" y="3019447"/>
              <a:ext cx="1211229" cy="1155381"/>
              <a:chOff x="7675032" y="2660703"/>
              <a:chExt cx="1211229" cy="1155381"/>
            </a:xfrm>
          </p:grpSpPr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CF07D9A5-D052-AD1C-46CE-3CB24C0DCB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7305" y="2660703"/>
                <a:ext cx="487270" cy="812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242C91-5868-6CE0-C1EE-A63D06C87C16}"/>
                  </a:ext>
                </a:extLst>
              </p:cNvPr>
              <p:cNvSpPr txBox="1"/>
              <p:nvPr/>
            </p:nvSpPr>
            <p:spPr>
              <a:xfrm>
                <a:off x="7675032" y="3446752"/>
                <a:ext cx="1211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Ethereum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1A901E-2FED-03FD-0D27-F8F4D3B504E0}"/>
                </a:ext>
              </a:extLst>
            </p:cNvPr>
            <p:cNvGrpSpPr/>
            <p:nvPr/>
          </p:nvGrpSpPr>
          <p:grpSpPr>
            <a:xfrm>
              <a:off x="9726601" y="3178461"/>
              <a:ext cx="1267976" cy="989588"/>
              <a:chOff x="8826848" y="2826496"/>
              <a:chExt cx="1267976" cy="989588"/>
            </a:xfrm>
          </p:grpSpPr>
          <p:pic>
            <p:nvPicPr>
              <p:cNvPr id="17" name="Picture 4" descr="MetaMask Fox Logo">
                <a:extLst>
                  <a:ext uri="{FF2B5EF4-FFF2-40B4-BE49-F238E27FC236}">
                    <a16:creationId xmlns:a16="http://schemas.microsoft.com/office/drawing/2014/main" id="{3F1731BF-AD7D-8DBC-83A5-B45930FCD7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4564" y="2826496"/>
                <a:ext cx="786050" cy="786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08DD66-7B6C-C1C0-1A28-58B95C5ED852}"/>
                  </a:ext>
                </a:extLst>
              </p:cNvPr>
              <p:cNvSpPr txBox="1"/>
              <p:nvPr/>
            </p:nvSpPr>
            <p:spPr>
              <a:xfrm>
                <a:off x="8826848" y="3446752"/>
                <a:ext cx="1267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MetaMask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416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8BCEB-51D3-56A5-D260-860DD18F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8D9292-44C6-94BC-EC6A-03E31260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41" y="3406625"/>
            <a:ext cx="6225059" cy="2765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1887AD-002C-D54E-DD1F-38948A9E75B3}"/>
              </a:ext>
            </a:extLst>
          </p:cNvPr>
          <p:cNvSpPr txBox="1"/>
          <p:nvPr/>
        </p:nvSpPr>
        <p:spPr>
          <a:xfrm>
            <a:off x="1728429" y="873534"/>
            <a:ext cx="5967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51535"/>
                </a:solidFill>
              </a:rPr>
              <a:t>Step 1 – </a:t>
            </a:r>
            <a:r>
              <a:rPr lang="en-US" sz="2000" dirty="0"/>
              <a:t>Defines a circuit </a:t>
            </a:r>
            <a:r>
              <a:rPr lang="en-US" sz="2000" b="1" i="1" dirty="0"/>
              <a:t>C</a:t>
            </a:r>
            <a:r>
              <a:rPr lang="en-US" sz="2000" i="1" dirty="0"/>
              <a:t>, </a:t>
            </a:r>
            <a:r>
              <a:rPr lang="en-US" sz="2000" dirty="0"/>
              <a:t>and uses </a:t>
            </a:r>
            <a:r>
              <a:rPr lang="en-US" sz="2000" b="1" i="1" dirty="0"/>
              <a:t>C</a:t>
            </a:r>
            <a:r>
              <a:rPr lang="en-US" sz="2000" dirty="0"/>
              <a:t> to generate &amp; share Proving &amp; Verifying Keys</a:t>
            </a:r>
            <a:endParaRPr lang="en-US" sz="2000" dirty="0">
              <a:solidFill>
                <a:srgbClr val="15153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1F91B-DE8F-65D6-B992-8FBB78E6D0B4}"/>
              </a:ext>
            </a:extLst>
          </p:cNvPr>
          <p:cNvSpPr txBox="1"/>
          <p:nvPr/>
        </p:nvSpPr>
        <p:spPr>
          <a:xfrm>
            <a:off x="773806" y="2117538"/>
            <a:ext cx="53221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51535"/>
                </a:solidFill>
              </a:rPr>
              <a:t>This object is the “compliance predicate”: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1535"/>
                </a:solidFill>
              </a:rPr>
              <a:t>Public Input → `</a:t>
            </a:r>
            <a:r>
              <a:rPr lang="en-US" sz="2000" b="1" i="1" dirty="0">
                <a:solidFill>
                  <a:srgbClr val="151535"/>
                </a:solidFill>
              </a:rPr>
              <a:t>Hash</a:t>
            </a:r>
            <a:r>
              <a:rPr lang="en-US" sz="2000" dirty="0">
                <a:solidFill>
                  <a:srgbClr val="151535"/>
                </a:solidFill>
              </a:rPr>
              <a:t>`;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1535"/>
                </a:solidFill>
              </a:rPr>
              <a:t>Secret Input → `</a:t>
            </a:r>
            <a:r>
              <a:rPr lang="en-US" sz="2000" b="1" i="1" dirty="0" err="1">
                <a:solidFill>
                  <a:srgbClr val="151535"/>
                </a:solidFill>
              </a:rPr>
              <a:t>Img</a:t>
            </a:r>
            <a:r>
              <a:rPr lang="en-US" sz="2000" dirty="0">
                <a:solidFill>
                  <a:srgbClr val="151535"/>
                </a:solidFill>
              </a:rPr>
              <a:t>`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51535"/>
              </a:solidFill>
            </a:endParaRPr>
          </a:p>
          <a:p>
            <a:r>
              <a:rPr lang="en-US" sz="2000" dirty="0">
                <a:solidFill>
                  <a:srgbClr val="151535"/>
                </a:solidFill>
              </a:rPr>
              <a:t>The Define() function does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1535"/>
                </a:solidFill>
              </a:rPr>
              <a:t>Secretly hash the secret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1535"/>
                </a:solidFill>
              </a:rPr>
              <a:t>Asserts equality of the Hash input and </a:t>
            </a:r>
            <a:r>
              <a:rPr lang="en-US" sz="2000" dirty="0" err="1">
                <a:solidFill>
                  <a:srgbClr val="151535"/>
                </a:solidFill>
              </a:rPr>
              <a:t>inCircuitHash</a:t>
            </a:r>
            <a:endParaRPr lang="en-US" sz="2000" dirty="0">
              <a:solidFill>
                <a:srgbClr val="151535"/>
              </a:solidFill>
            </a:endParaRPr>
          </a:p>
          <a:p>
            <a:endParaRPr lang="en-US" dirty="0">
              <a:solidFill>
                <a:srgbClr val="151535"/>
              </a:solidFill>
            </a:endParaRPr>
          </a:p>
          <a:p>
            <a:r>
              <a:rPr lang="en-US" sz="2000" dirty="0">
                <a:solidFill>
                  <a:srgbClr val="151535"/>
                </a:solidFill>
              </a:rPr>
              <a:t>A Prover cannot create a proof unless they know an </a:t>
            </a:r>
            <a:r>
              <a:rPr lang="en-US" sz="2000" b="1" dirty="0" err="1">
                <a:solidFill>
                  <a:srgbClr val="151535"/>
                </a:solidFill>
              </a:rPr>
              <a:t>Img</a:t>
            </a:r>
            <a:r>
              <a:rPr lang="en-US" sz="2000" b="1" dirty="0">
                <a:solidFill>
                  <a:srgbClr val="151535"/>
                </a:solidFill>
              </a:rPr>
              <a:t>, </a:t>
            </a:r>
            <a:r>
              <a:rPr lang="en-US" sz="2000" dirty="0">
                <a:solidFill>
                  <a:srgbClr val="151535"/>
                </a:solidFill>
              </a:rPr>
              <a:t>if </a:t>
            </a:r>
            <a:r>
              <a:rPr lang="en-US" sz="2000" b="1" dirty="0">
                <a:solidFill>
                  <a:srgbClr val="151535"/>
                </a:solidFill>
              </a:rPr>
              <a:t>Hash(</a:t>
            </a:r>
            <a:r>
              <a:rPr lang="en-US" sz="2000" b="1" dirty="0" err="1">
                <a:solidFill>
                  <a:srgbClr val="151535"/>
                </a:solidFill>
              </a:rPr>
              <a:t>Img</a:t>
            </a:r>
            <a:r>
              <a:rPr lang="en-US" sz="2000" b="1" dirty="0">
                <a:solidFill>
                  <a:srgbClr val="151535"/>
                </a:solidFill>
              </a:rPr>
              <a:t>) </a:t>
            </a:r>
            <a:r>
              <a:rPr lang="en-US" sz="2000" dirty="0">
                <a:solidFill>
                  <a:srgbClr val="151535"/>
                </a:solidFill>
              </a:rPr>
              <a:t>does not equal to the public input. </a:t>
            </a:r>
            <a:endParaRPr lang="en-US" sz="2000" b="1" dirty="0">
              <a:solidFill>
                <a:srgbClr val="151535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AF7C66-F7F4-6D7F-FD15-60B3FC35FAEB}"/>
              </a:ext>
            </a:extLst>
          </p:cNvPr>
          <p:cNvSpPr txBox="1">
            <a:spLocks/>
          </p:cNvSpPr>
          <p:nvPr/>
        </p:nvSpPr>
        <p:spPr bwMode="auto">
          <a:xfrm>
            <a:off x="1753010" y="-16328"/>
            <a:ext cx="60833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Circuit</a:t>
            </a:r>
            <a:endParaRPr lang="en-K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AFB9F-B955-760D-F1FD-9DF3A252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719468"/>
            <a:ext cx="2438400" cy="2687158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0B27EF1-1AF9-D08B-4BF3-602B242BBE03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7056226" y="2063046"/>
            <a:ext cx="1325775" cy="1267379"/>
          </a:xfrm>
          <a:prstGeom prst="curvedConnector3">
            <a:avLst>
              <a:gd name="adj1" fmla="val 85598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20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EF82-B313-3C18-17DE-A9CAE97E1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5B650-7498-6C03-6848-50F7DF73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33800"/>
            <a:ext cx="6021186" cy="312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1CAA29-EF9B-FA36-76F1-BD0D4D3A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76" y="838200"/>
            <a:ext cx="5177725" cy="6017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D6CA0-2C18-E6E2-30B2-3EBE2E0660C2}"/>
              </a:ext>
            </a:extLst>
          </p:cNvPr>
          <p:cNvSpPr txBox="1"/>
          <p:nvPr/>
        </p:nvSpPr>
        <p:spPr>
          <a:xfrm>
            <a:off x="609600" y="838200"/>
            <a:ext cx="609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51535"/>
                </a:solidFill>
              </a:rPr>
              <a:t>Gnark-friendly vs. normal Golang.</a:t>
            </a:r>
          </a:p>
          <a:p>
            <a:endParaRPr lang="en-US" sz="2000" dirty="0">
              <a:solidFill>
                <a:srgbClr val="151535"/>
              </a:solidFill>
            </a:endParaRPr>
          </a:p>
          <a:p>
            <a:r>
              <a:rPr lang="en-US" sz="2000" dirty="0">
                <a:solidFill>
                  <a:srgbClr val="151535"/>
                </a:solidFill>
              </a:rPr>
              <a:t>Native Golang types -&gt;  </a:t>
            </a:r>
            <a:r>
              <a:rPr lang="en-US" sz="2000" dirty="0" err="1">
                <a:solidFill>
                  <a:srgbClr val="151535"/>
                </a:solidFill>
              </a:rPr>
              <a:t>frontend.Variable</a:t>
            </a:r>
            <a:endParaRPr lang="en-US" sz="2000" dirty="0">
              <a:solidFill>
                <a:srgbClr val="151535"/>
              </a:solidFill>
            </a:endParaRPr>
          </a:p>
          <a:p>
            <a:endParaRPr lang="en-US" sz="2000" dirty="0">
              <a:solidFill>
                <a:srgbClr val="151535"/>
              </a:solidFill>
            </a:endParaRPr>
          </a:p>
          <a:p>
            <a:r>
              <a:rPr lang="en-US" sz="2000" dirty="0">
                <a:solidFill>
                  <a:srgbClr val="151535"/>
                </a:solidFill>
              </a:rPr>
              <a:t>Gnark provides special </a:t>
            </a:r>
            <a:r>
              <a:rPr lang="en-US" sz="2000" dirty="0" err="1">
                <a:solidFill>
                  <a:srgbClr val="151535"/>
                </a:solidFill>
              </a:rPr>
              <a:t>MiMC</a:t>
            </a:r>
            <a:r>
              <a:rPr lang="en-US" sz="2000" dirty="0">
                <a:solidFill>
                  <a:srgbClr val="151535"/>
                </a:solidFill>
              </a:rPr>
              <a:t> hashing functions to achieve equivalent hashing function for both normal Golang types and Gnark-friendly types like </a:t>
            </a:r>
            <a:r>
              <a:rPr lang="en-US" sz="2000" dirty="0" err="1">
                <a:solidFill>
                  <a:srgbClr val="151535"/>
                </a:solidFill>
              </a:rPr>
              <a:t>frontend.Variable</a:t>
            </a:r>
            <a:r>
              <a:rPr lang="en-US" sz="2000" dirty="0">
                <a:solidFill>
                  <a:srgbClr val="151535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83B199-4DCB-B883-89FB-DCF7444853F3}"/>
              </a:ext>
            </a:extLst>
          </p:cNvPr>
          <p:cNvSpPr txBox="1">
            <a:spLocks/>
          </p:cNvSpPr>
          <p:nvPr/>
        </p:nvSpPr>
        <p:spPr bwMode="auto">
          <a:xfrm>
            <a:off x="1828800" y="18752"/>
            <a:ext cx="6553200" cy="8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Example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6015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65CAC-19AE-483A-149F-6D167869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DE129E-2398-8E07-E94F-0D0D5147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01027"/>
            <a:ext cx="10840610" cy="54692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B80AA0-7547-ADF8-1080-707D7F63DC34}"/>
              </a:ext>
            </a:extLst>
          </p:cNvPr>
          <p:cNvSpPr txBox="1">
            <a:spLocks/>
          </p:cNvSpPr>
          <p:nvPr/>
        </p:nvSpPr>
        <p:spPr bwMode="auto">
          <a:xfrm>
            <a:off x="1765300" y="0"/>
            <a:ext cx="6921500" cy="8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Example</a:t>
            </a:r>
            <a:endParaRPr lang="en-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4D51F-2357-6949-E51A-262F84D3CB68}"/>
              </a:ext>
            </a:extLst>
          </p:cNvPr>
          <p:cNvSpPr txBox="1"/>
          <p:nvPr/>
        </p:nvSpPr>
        <p:spPr>
          <a:xfrm>
            <a:off x="1539158" y="609600"/>
            <a:ext cx="935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51535"/>
                </a:solidFill>
              </a:rPr>
              <a:t>Step 1 – </a:t>
            </a:r>
            <a:r>
              <a:rPr lang="en-US" sz="2000" dirty="0"/>
              <a:t>Defines a circuit </a:t>
            </a:r>
            <a:r>
              <a:rPr lang="en-US" sz="2000" b="1" i="1" dirty="0"/>
              <a:t>C</a:t>
            </a:r>
            <a:r>
              <a:rPr lang="en-US" sz="2000" i="1" dirty="0"/>
              <a:t>, </a:t>
            </a:r>
            <a:r>
              <a:rPr lang="en-US" sz="2000" dirty="0"/>
              <a:t>and uses </a:t>
            </a:r>
            <a:r>
              <a:rPr lang="en-US" sz="2000" b="1" i="1" dirty="0"/>
              <a:t>C</a:t>
            </a:r>
            <a:r>
              <a:rPr lang="en-US" sz="2000" dirty="0"/>
              <a:t> to generate &amp; share Proving &amp; Verifying Keys</a:t>
            </a:r>
            <a:endParaRPr lang="en-US" sz="2000" dirty="0">
              <a:solidFill>
                <a:srgbClr val="15153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3C054-9851-1F14-D03E-D8586DA6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585079"/>
            <a:ext cx="3084871" cy="32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8A865-E073-CEC6-ECC2-33850978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D0621B-B488-24C1-5786-D4D7254E0DE3}"/>
              </a:ext>
            </a:extLst>
          </p:cNvPr>
          <p:cNvSpPr txBox="1"/>
          <p:nvPr/>
        </p:nvSpPr>
        <p:spPr>
          <a:xfrm>
            <a:off x="639097" y="1590020"/>
            <a:ext cx="416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51535"/>
                </a:solidFill>
              </a:rPr>
              <a:t>Step 2 – </a:t>
            </a:r>
            <a:r>
              <a:rPr lang="en-US" dirty="0">
                <a:solidFill>
                  <a:srgbClr val="151535"/>
                </a:solidFill>
              </a:rPr>
              <a:t>Prover generates a proof.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DDA58-9BAF-8D09-4EBA-98C959FC7F89}"/>
              </a:ext>
            </a:extLst>
          </p:cNvPr>
          <p:cNvSpPr txBox="1"/>
          <p:nvPr/>
        </p:nvSpPr>
        <p:spPr>
          <a:xfrm>
            <a:off x="609600" y="2362200"/>
            <a:ext cx="40450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Create new image and prover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Hash the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Create a prover’s circuit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Create a new secret witness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Compile the prover’s circuit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Create a proof with the prover’s circuit, witness and the proving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85F6-6573-A66F-F321-192F4203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33" y="996953"/>
            <a:ext cx="7777767" cy="58610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B48B3E-9AB8-57BA-CF8A-DA286B312A2E}"/>
              </a:ext>
            </a:extLst>
          </p:cNvPr>
          <p:cNvSpPr txBox="1">
            <a:spLocks/>
          </p:cNvSpPr>
          <p:nvPr/>
        </p:nvSpPr>
        <p:spPr bwMode="auto">
          <a:xfrm>
            <a:off x="1905000" y="215423"/>
            <a:ext cx="6781800" cy="8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Example</a:t>
            </a:r>
            <a:endParaRPr lang="en-K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9699D-3047-22A1-BC48-2837D362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" y="4953000"/>
            <a:ext cx="4425619" cy="19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4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1DD1-BA3D-4BA9-0EB7-96BDC181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49225"/>
            <a:ext cx="2273300" cy="1325563"/>
          </a:xfrm>
        </p:spPr>
        <p:txBody>
          <a:bodyPr/>
          <a:lstStyle/>
          <a:p>
            <a:r>
              <a:rPr lang="en-US" dirty="0"/>
              <a:t>Content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A4C56-D741-188E-032D-CAD076D30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99000"/>
          </a:xfrm>
        </p:spPr>
        <p:txBody>
          <a:bodyPr/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-SNARKs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is it used?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Arithmetic Circuits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Argument of Knowledge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Gnark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it?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Hashing example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Signature example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  <a:p>
            <a:r>
              <a:rPr lang="en-US" sz="2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Authentication – PhotoProof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Forgery and Authentication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PhotoProof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 &amp; Next Steps</a:t>
            </a:r>
            <a:endParaRPr lang="en-KE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D292C-6135-F997-7B1A-75D5237CFB81}"/>
              </a:ext>
            </a:extLst>
          </p:cNvPr>
          <p:cNvGrpSpPr/>
          <p:nvPr/>
        </p:nvGrpSpPr>
        <p:grpSpPr>
          <a:xfrm rot="424198">
            <a:off x="6221659" y="4988200"/>
            <a:ext cx="2307493" cy="1414575"/>
            <a:chOff x="8765539" y="4181349"/>
            <a:chExt cx="2983141" cy="2254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4DD9E9-A3D4-3F7A-6557-23C68E5EE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03688">
              <a:off x="10213157" y="4450451"/>
              <a:ext cx="1535523" cy="19850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5285E6-6A6C-F998-4891-31475004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349445">
              <a:off x="8765539" y="4379954"/>
              <a:ext cx="1536697" cy="19850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2B9CEB-35A7-438A-03F7-04264BF72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4052">
              <a:off x="9628686" y="4181349"/>
              <a:ext cx="1535523" cy="199435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FEBE2F-197F-C0ED-983E-AA6714A8C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862" y="1643767"/>
            <a:ext cx="3939536" cy="830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E8C4AD0-4921-2BBB-B213-F7F73D432D45}"/>
              </a:ext>
            </a:extLst>
          </p:cNvPr>
          <p:cNvGrpSpPr/>
          <p:nvPr/>
        </p:nvGrpSpPr>
        <p:grpSpPr>
          <a:xfrm>
            <a:off x="6082337" y="3579967"/>
            <a:ext cx="2186574" cy="701858"/>
            <a:chOff x="1276897" y="2978332"/>
            <a:chExt cx="2972886" cy="970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E427A9-C156-A8C5-1FF0-69DC4A2D39B6}"/>
                </a:ext>
              </a:extLst>
            </p:cNvPr>
            <p:cNvSpPr/>
            <p:nvPr/>
          </p:nvSpPr>
          <p:spPr>
            <a:xfrm>
              <a:off x="1276897" y="2978332"/>
              <a:ext cx="2972886" cy="970790"/>
            </a:xfrm>
            <a:prstGeom prst="rect">
              <a:avLst/>
            </a:prstGeom>
            <a:solidFill>
              <a:srgbClr val="DAFA7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AD17BD9-28C0-89CC-94C7-4930D79C7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629" y="3244217"/>
              <a:ext cx="2381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1139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E346-18AF-6B79-07A4-24EFAF394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D320E-C59A-A6F6-9565-4AB9636BDE00}"/>
              </a:ext>
            </a:extLst>
          </p:cNvPr>
          <p:cNvSpPr txBox="1"/>
          <p:nvPr/>
        </p:nvSpPr>
        <p:spPr>
          <a:xfrm>
            <a:off x="2780559" y="863451"/>
            <a:ext cx="416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51535"/>
                </a:solidFill>
              </a:rPr>
              <a:t>Step 3 – </a:t>
            </a:r>
            <a:r>
              <a:rPr lang="en-US" dirty="0">
                <a:solidFill>
                  <a:srgbClr val="151535"/>
                </a:solidFill>
              </a:rPr>
              <a:t>Verifier verifies the proof.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B4E73-5627-6947-FEFF-6DA18EF4B559}"/>
              </a:ext>
            </a:extLst>
          </p:cNvPr>
          <p:cNvSpPr txBox="1"/>
          <p:nvPr/>
        </p:nvSpPr>
        <p:spPr>
          <a:xfrm>
            <a:off x="831329" y="1868537"/>
            <a:ext cx="4045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Recreate circuit from the public values and use dummy values for the secret fields.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15153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Verify the given proof using the verifying key and recreated circuit.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13920-B3E4-6161-D098-FE88DFDA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74" y="2133601"/>
            <a:ext cx="7353858" cy="47655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41681B-8FF0-5D2A-2777-6C6752D44281}"/>
              </a:ext>
            </a:extLst>
          </p:cNvPr>
          <p:cNvSpPr txBox="1">
            <a:spLocks/>
          </p:cNvSpPr>
          <p:nvPr/>
        </p:nvSpPr>
        <p:spPr bwMode="auto">
          <a:xfrm>
            <a:off x="1851924" y="233230"/>
            <a:ext cx="6682476" cy="8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Example</a:t>
            </a:r>
            <a:endParaRPr lang="en-K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E8372-973F-ADE9-104D-FA3AEF89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842457"/>
            <a:ext cx="4670117" cy="20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6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73EB-6489-6A6A-9A89-20796952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0C72-D6ED-1910-F73D-FD44967A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46482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Gnark –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BE3BE-7BBE-5F33-3C64-77374C52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65506"/>
            <a:ext cx="10377443" cy="51638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filesystem or hardware security guarantees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side-channel attack vulnerabilities depend on hardware security &amp; constant time guarantee</a:t>
            </a:r>
          </a:p>
          <a:p>
            <a:pPr marL="457200" lvl="1" indent="0">
              <a:buNone/>
            </a:pPr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has no constant time guarantee</a:t>
            </a:r>
          </a:p>
          <a:p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u="sng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Temporary Solution</a:t>
            </a: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Administrator &amp; Prover must run in a non-malicious environment (e.g. secure camera, trusted computer systems, </a:t>
            </a:r>
            <a:r>
              <a:rPr lang="en-US" dirty="0" err="1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853745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3CFBB-E9E9-31D2-1214-54A44B31A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EE2C-B0FD-C01A-1BF2-320325D6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200"/>
            <a:ext cx="61722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in Modern 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B0B8-4163-93BA-B4BC-A6F200147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4000"/>
            <a:ext cx="9753601" cy="4374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are relied upon in these contexts: 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&amp; Social 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Legal, Commercial &amp; Scientific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&amp; </a:t>
            </a:r>
            <a:r>
              <a:rPr lang="en-US" dirty="0" err="1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Inteligence</a:t>
            </a:r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forgery leads to: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propaganda, fraud, evidence falsification, extortion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information quality assessment, social trust &amp; cohesion </a:t>
            </a:r>
            <a:r>
              <a:rPr lang="en-US" dirty="0" err="1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73916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354C-3B29-4F76-15AE-CD6145C8F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82FE-C2F3-6AC8-0561-21BFAB3E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Image Forgery &amp;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F3E67-D7C3-2624-F524-2EC79592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6368"/>
            <a:ext cx="10784081" cy="516389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51535"/>
                </a:solidFill>
              </a:rPr>
              <a:t>How good are nonprofessionals at detecting image forgeries?: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58% accuracy – 2015  </a:t>
            </a:r>
            <a:r>
              <a:rPr lang="en-US" sz="2000" baseline="30000" dirty="0">
                <a:solidFill>
                  <a:srgbClr val="151535"/>
                </a:solidFill>
              </a:rPr>
              <a:t>[1] </a:t>
            </a:r>
          </a:p>
          <a:p>
            <a:pPr marL="0" indent="0">
              <a:buNone/>
            </a:pPr>
            <a:endParaRPr lang="en-US" dirty="0">
              <a:solidFill>
                <a:srgbClr val="151535"/>
              </a:solidFill>
            </a:endParaRPr>
          </a:p>
          <a:p>
            <a:r>
              <a:rPr lang="en-US" sz="2400" dirty="0">
                <a:solidFill>
                  <a:srgbClr val="151535"/>
                </a:solidFill>
              </a:rPr>
              <a:t>What about professional image analysts? 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low work capacity 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more image manipulation tools than forgery detection tools.</a:t>
            </a:r>
          </a:p>
          <a:p>
            <a:pPr marL="914400" lvl="2" indent="0">
              <a:buNone/>
            </a:pPr>
            <a:endParaRPr lang="en-US" dirty="0">
              <a:solidFill>
                <a:srgbClr val="151535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rgbClr val="151535"/>
              </a:solidFill>
            </a:endParaRPr>
          </a:p>
          <a:p>
            <a:r>
              <a:rPr lang="en-US" sz="2400" dirty="0">
                <a:solidFill>
                  <a:srgbClr val="151535"/>
                </a:solidFill>
              </a:rPr>
              <a:t>Image forgeries are cheaper to produce and harder to detect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Photoshop &amp; CGI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45428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8A20E-F7E7-F550-40CF-56E8522D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549288-C245-C71F-C64D-4E97A828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99" y="1806315"/>
            <a:ext cx="7937401" cy="50516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DDEEE-DEC5-8F64-8D18-4241A8CA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" y="2667000"/>
            <a:ext cx="3717166" cy="28391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BD5303-4DA4-322D-41B7-37F7BAF8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Image Forgery &amp;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046868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00BEB-C72A-CF7F-012C-FD2DB8A0A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234C23-87F8-1765-BB4B-08BA367A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Image Forgery &amp;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8361D-448D-3774-B8C1-81D58825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5682"/>
            <a:ext cx="11353800" cy="55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B9930-7897-EB69-6A57-C9F9442A9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5C07-BA31-736A-F2BF-92878D1E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3F3EF-1F97-514D-3737-A611B4706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6368"/>
            <a:ext cx="10924903" cy="501055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151535"/>
                </a:solidFill>
              </a:rPr>
              <a:t>PhotoProof: Cryptographic Image Authentication for Any Set of Permissible Transformations</a:t>
            </a:r>
            <a:r>
              <a:rPr lang="en-US" sz="2400" baseline="30000" dirty="0">
                <a:solidFill>
                  <a:srgbClr val="151535"/>
                </a:solidFill>
              </a:rPr>
              <a:t>[1]</a:t>
            </a:r>
            <a:r>
              <a:rPr lang="en-US" sz="2400" dirty="0">
                <a:solidFill>
                  <a:srgbClr val="15153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by Assa Naveh and Eran </a:t>
            </a:r>
            <a:r>
              <a:rPr lang="en-US" sz="2000" dirty="0" err="1">
                <a:solidFill>
                  <a:srgbClr val="151535"/>
                </a:solidFill>
              </a:rPr>
              <a:t>Tromer</a:t>
            </a:r>
            <a:endParaRPr lang="en-US" sz="2000" dirty="0">
              <a:solidFill>
                <a:srgbClr val="151535"/>
              </a:solidFill>
            </a:endParaRP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IEEE Symposium on Security and Privacy, in 2016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Recently improved by Ke-Han Li et. al, in 2023</a:t>
            </a:r>
            <a:r>
              <a:rPr lang="en-US" sz="2000" baseline="30000" dirty="0">
                <a:solidFill>
                  <a:srgbClr val="151535"/>
                </a:solidFill>
              </a:rPr>
              <a:t>[2]</a:t>
            </a:r>
            <a:endParaRPr lang="en-US" sz="2000" dirty="0">
              <a:solidFill>
                <a:srgbClr val="151535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151535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51535"/>
                </a:solidFill>
              </a:rPr>
              <a:t>Leverages </a:t>
            </a:r>
            <a:r>
              <a:rPr lang="en-US" sz="2400" dirty="0" err="1">
                <a:solidFill>
                  <a:srgbClr val="151535"/>
                </a:solidFill>
              </a:rPr>
              <a:t>zk</a:t>
            </a:r>
            <a:r>
              <a:rPr lang="en-US" sz="2400" dirty="0">
                <a:solidFill>
                  <a:srgbClr val="151535"/>
                </a:solidFill>
              </a:rPr>
              <a:t>-SNARKs to prove these properties: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b="1" dirty="0">
                <a:solidFill>
                  <a:srgbClr val="151535"/>
                </a:solidFill>
              </a:rPr>
              <a:t>Originality</a:t>
            </a:r>
            <a:r>
              <a:rPr lang="en-US" sz="2000" dirty="0">
                <a:solidFill>
                  <a:srgbClr val="151535"/>
                </a:solidFill>
              </a:rPr>
              <a:t> – A given image originates from a </a:t>
            </a:r>
            <a:r>
              <a:rPr lang="en-US" sz="2000" i="1" dirty="0">
                <a:solidFill>
                  <a:srgbClr val="151535"/>
                </a:solidFill>
              </a:rPr>
              <a:t>Secure Camera </a:t>
            </a:r>
            <a:endParaRPr lang="en-US" sz="2000" dirty="0">
              <a:solidFill>
                <a:srgbClr val="151535"/>
              </a:solidFill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US" sz="2000" b="1" dirty="0">
                <a:solidFill>
                  <a:srgbClr val="151535"/>
                </a:solidFill>
              </a:rPr>
              <a:t>Permissible Provenance </a:t>
            </a:r>
            <a:r>
              <a:rPr lang="en-US" sz="2000" dirty="0">
                <a:solidFill>
                  <a:srgbClr val="151535"/>
                </a:solidFill>
              </a:rPr>
              <a:t>– the image has only undergone “</a:t>
            </a:r>
            <a:r>
              <a:rPr lang="en-US" sz="2000" i="1" dirty="0">
                <a:solidFill>
                  <a:srgbClr val="151535"/>
                </a:solidFill>
              </a:rPr>
              <a:t>Permissible Transformations</a:t>
            </a:r>
            <a:r>
              <a:rPr lang="en-US" sz="2000" dirty="0">
                <a:solidFill>
                  <a:srgbClr val="151535"/>
                </a:solidFill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720337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E72A-7090-4B4A-BCC1-88DA693D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4A34-988F-6691-A6BC-795565FC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A0D7-EC57-07F1-5BF5-A8C3DF190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949768"/>
            <a:ext cx="9601201" cy="2088832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>
                <a:solidFill>
                  <a:srgbClr val="151535"/>
                </a:solidFill>
              </a:rPr>
              <a:t>Secure Camera: </a:t>
            </a:r>
            <a:r>
              <a:rPr lang="en-US" sz="2400" dirty="0">
                <a:solidFill>
                  <a:srgbClr val="151535"/>
                </a:solidFill>
              </a:rPr>
              <a:t>tamperproof camera with protection against Image Injection attacks</a:t>
            </a:r>
          </a:p>
          <a:p>
            <a:pPr marL="0" indent="0">
              <a:buNone/>
            </a:pPr>
            <a:endParaRPr lang="en-US" sz="2400" dirty="0">
              <a:solidFill>
                <a:srgbClr val="151535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rgbClr val="151535"/>
                </a:solidFill>
              </a:rPr>
              <a:t>Permissible Transformations: </a:t>
            </a:r>
            <a:r>
              <a:rPr lang="en-US" sz="2400" dirty="0">
                <a:solidFill>
                  <a:srgbClr val="151535"/>
                </a:solidFill>
              </a:rPr>
              <a:t>image transformations that do not change an image’s authenticity, as defined by Administrator.</a:t>
            </a:r>
          </a:p>
        </p:txBody>
      </p:sp>
    </p:spTree>
    <p:extLst>
      <p:ext uri="{BB962C8B-B14F-4D97-AF65-F5344CB8AC3E}">
        <p14:creationId xmlns:p14="http://schemas.microsoft.com/office/powerpoint/2010/main" val="1533730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101BC-6009-6ED9-F875-782CB3EE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78BD-27F0-DB69-4A38-EDA56D94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480BA-20EC-0418-B0DE-87BE9D8F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79702"/>
            <a:ext cx="9104811" cy="55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57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1E7F-5676-5D6F-672F-8E08354A0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EB68-917B-2819-3897-3C501ABD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 vs. Other Solutions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3357F-3AA1-8316-92BA-C52013DE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0" y="1676400"/>
            <a:ext cx="1057826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1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2206-702C-2C1F-D20C-D7596C3D6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40FC-512F-CC96-A5E1-EC484FD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680F-576C-37FA-B024-A3EA68DC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BC623-6BCE-0CE3-DF2E-19FDC057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09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3A192-E833-E232-BD0C-6A4A280B3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9B28-D25C-7308-FACB-4FBFCD8F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 – 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624FC-BCBC-14C4-C079-9F4680A2A039}"/>
              </a:ext>
            </a:extLst>
          </p:cNvPr>
          <p:cNvSpPr txBox="1"/>
          <p:nvPr/>
        </p:nvSpPr>
        <p:spPr>
          <a:xfrm>
            <a:off x="838200" y="1752600"/>
            <a:ext cx="9753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51535"/>
                </a:solidFill>
              </a:rPr>
              <a:t>Develop a useable tools for generating keys, editing &amp; proving compliance, and viewing images &amp; verifying proofs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5153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51535"/>
                </a:solidFill>
              </a:rPr>
              <a:t>Develop Gnark to improve efficiency and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5153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51535"/>
                </a:solidFill>
              </a:rPr>
              <a:t>Develop a Secure Camera</a:t>
            </a:r>
          </a:p>
        </p:txBody>
      </p:sp>
    </p:spTree>
    <p:extLst>
      <p:ext uri="{BB962C8B-B14F-4D97-AF65-F5344CB8AC3E}">
        <p14:creationId xmlns:p14="http://schemas.microsoft.com/office/powerpoint/2010/main" val="230654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FC2E-264B-52C8-BDFC-7EA5A86D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18A1-4B1F-6CDF-B07E-6DFD355D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A8C1-D177-3494-C185-5C487216D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Prover’s local data remains secret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4C218-1723-9F0F-8FF9-CD992016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4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A2D96-CCC8-FAD2-C1DB-04A7F5229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F47E2-36BD-0D64-3AA1-7DB39A6E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B71B-307C-2E0C-CE4C-C170740B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Prover’s local data remains secret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verification time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94C0E-B46A-414B-8753-FBC682CA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2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6A6E0-7200-E262-7E4C-759DE905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2716-C68F-ECA5-7D2E-4FEE0B1E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8A4F-241D-EF9B-C812-6C90F177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Prover’s local data remains secret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verification time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interaction between the Prover &amp; Verifier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B7957-DFF2-9EBB-577F-5D798747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6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AF05E-A559-45F2-FA5D-1A4C351A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7C009-06A5-4D46-EB1F-AB3862E0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F85BB-1F3B-7A6E-50D1-810F4233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Prover’s local data remains secret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verification time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interaction between the Prover &amp; Verifier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EB3E24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EB3E24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721B7-983C-A655-8E48-5BA31E5B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3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9B3B8-52DC-7F4C-FAB1-EF38A189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93EA-60C9-FFEA-EAAC-37465804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Zk</a:t>
            </a:r>
            <a:r>
              <a:rPr lang="en-US" dirty="0"/>
              <a:t>-SNARKs – Where is it Used? </a:t>
            </a:r>
            <a:endParaRPr lang="en-K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DACB15-E80D-FA19-2DC5-1851BC52D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17906"/>
            <a:ext cx="9220200" cy="2344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largest and most widely adopted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infrastructures today are: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Ethereum Layer 2 rollups</a:t>
            </a:r>
            <a:r>
              <a:rPr lang="en-US" sz="20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Privacy and lightweight chains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Emerging apps and developers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Currently over $3.5 Billion in value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99CA21-F71B-64B4-A929-581314DE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57618"/>
              </p:ext>
            </p:extLst>
          </p:nvPr>
        </p:nvGraphicFramePr>
        <p:xfrm>
          <a:off x="1143000" y="3962400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9165188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332087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2">
                              <a:lumMod val="95000"/>
                            </a:schemeClr>
                          </a:solidFill>
                        </a:rPr>
                        <a:t>Infrastructure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2">
                              <a:lumMod val="95000"/>
                            </a:schemeClr>
                          </a:solidFill>
                        </a:rPr>
                        <a:t>Estimated TVL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90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Starknet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(Gaming)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~$629 million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4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zkSync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Era (Banking &amp; Finance)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~$610 million → ~$1.36 billion → ~$2.03 billion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9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Manta Network (DeFi, Binance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[3]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~$55 million → ~$851 million → ~$1.5 billion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Other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zk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-SNARK Rollups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~$1.3 billion aggregate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662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39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0E2B5-DA12-A62D-4002-76320A250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3B22-A4EA-714F-8C02-12F9D3BD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Zk-SNARK – Arithmetic Circuits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32176-197F-C69C-5424-22E477058C97}"/>
              </a:ext>
            </a:extLst>
          </p:cNvPr>
          <p:cNvSpPr txBox="1"/>
          <p:nvPr/>
        </p:nvSpPr>
        <p:spPr>
          <a:xfrm>
            <a:off x="762000" y="1752600"/>
            <a:ext cx="731437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 Arithmetic Circuit </a:t>
            </a:r>
            <a:r>
              <a:rPr lang="en-US" sz="2000" b="1" i="1" dirty="0"/>
              <a:t>C </a:t>
            </a:r>
            <a:r>
              <a:rPr lang="en-US" sz="2000" dirty="0"/>
              <a:t>is simply “a function that takes inputs from the finite field </a:t>
            </a:r>
            <a:r>
              <a:rPr lang="en-US" sz="2000" b="1" i="1" dirty="0"/>
              <a:t>F</a:t>
            </a:r>
            <a:r>
              <a:rPr lang="en-US" sz="2000" dirty="0"/>
              <a:t> and returns a single output value from </a:t>
            </a:r>
            <a:r>
              <a:rPr lang="en-US" sz="2000" b="1" i="1" dirty="0"/>
              <a:t>F</a:t>
            </a:r>
            <a:r>
              <a:rPr lang="en-US" sz="2000" dirty="0"/>
              <a:t>”, where a finite field </a:t>
            </a:r>
            <a:r>
              <a:rPr lang="en-US" sz="2000" b="1" i="1" dirty="0"/>
              <a:t>F</a:t>
            </a:r>
            <a:r>
              <a:rPr lang="en-US" sz="2000" dirty="0"/>
              <a:t> is some number {0, …, </a:t>
            </a:r>
            <a:r>
              <a:rPr lang="en-US" sz="2000" i="1" dirty="0"/>
              <a:t>p</a:t>
            </a:r>
            <a:r>
              <a:rPr lang="en-US" sz="2000" dirty="0"/>
              <a:t> - 1} for some prime </a:t>
            </a:r>
            <a:r>
              <a:rPr lang="en-US" sz="2000" i="1" dirty="0"/>
              <a:t>p</a:t>
            </a:r>
            <a:r>
              <a:rPr lang="en-US" sz="2000" dirty="0"/>
              <a:t> &gt; 2.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can say that a circuit </a:t>
            </a:r>
            <a:r>
              <a:rPr lang="en-US" sz="2000" b="1" i="1" dirty="0"/>
              <a:t>C </a:t>
            </a:r>
            <a:r>
              <a:rPr lang="en-US" sz="2000" dirty="0"/>
              <a:t>is defined as </a:t>
            </a:r>
            <a:r>
              <a:rPr lang="en-US" sz="2000" b="1" i="1" dirty="0"/>
              <a:t>C(x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, x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) = x</a:t>
            </a:r>
            <a:r>
              <a:rPr lang="en-US" sz="2000" dirty="0"/>
              <a:t>, where </a:t>
            </a:r>
            <a:r>
              <a:rPr lang="en-US" sz="2000" b="1" i="1" dirty="0"/>
              <a:t>x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 </a:t>
            </a:r>
            <a:r>
              <a:rPr lang="en-US" sz="2000" dirty="0"/>
              <a:t>and </a:t>
            </a:r>
            <a:r>
              <a:rPr lang="en-US" sz="2000" b="1" i="1" dirty="0"/>
              <a:t>x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  </a:t>
            </a:r>
            <a:r>
              <a:rPr lang="en-US" sz="2000" dirty="0"/>
              <a:t>are inputs to the circuit and </a:t>
            </a:r>
            <a:r>
              <a:rPr lang="en-US" sz="2000" b="1" i="1" dirty="0"/>
              <a:t>x</a:t>
            </a:r>
            <a:r>
              <a:rPr lang="en-US" sz="2000" dirty="0"/>
              <a:t> is the output.</a:t>
            </a:r>
            <a:br>
              <a:rPr lang="en-US" sz="2400" dirty="0"/>
            </a:b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B97C4-D8CE-6B61-63CD-EF2CC648B777}"/>
              </a:ext>
            </a:extLst>
          </p:cNvPr>
          <p:cNvSpPr txBox="1"/>
          <p:nvPr/>
        </p:nvSpPr>
        <p:spPr>
          <a:xfrm>
            <a:off x="5594102" y="5317439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represents a circuit’s gates, with variable inputs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and the constant input 1.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67E73-0BBB-04C6-C8C7-72F60975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302" y="2590800"/>
            <a:ext cx="3321298" cy="36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1535"/>
      </a:dk1>
      <a:lt1>
        <a:sysClr val="window" lastClr="FFFFFF"/>
      </a:lt1>
      <a:dk2>
        <a:srgbClr val="EB3E24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r">
      <a:majorFont>
        <a:latin typeface="Inter V Extra Bold"/>
        <a:ea typeface=""/>
        <a:cs typeface=""/>
      </a:majorFont>
      <a:minorFont>
        <a:latin typeface="Inter V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hypre">
      <a:majorFont>
        <a:latin typeface="Chypre Norm ExBold"/>
        <a:ea typeface=""/>
        <a:cs typeface=""/>
      </a:majorFont>
      <a:minorFont>
        <a:latin typeface="Chypre Nor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1909</Words>
  <Application>Microsoft Office PowerPoint</Application>
  <PresentationFormat>Widescreen</PresentationFormat>
  <Paragraphs>232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Chypre Norm ExBold</vt:lpstr>
      <vt:lpstr>Chypre Norm Medium</vt:lpstr>
      <vt:lpstr>Inter V</vt:lpstr>
      <vt:lpstr>Inter V Semi Bold</vt:lpstr>
      <vt:lpstr>Office Theme</vt:lpstr>
      <vt:lpstr>Custom Design</vt:lpstr>
      <vt:lpstr>PhotoGnark</vt:lpstr>
      <vt:lpstr>Content</vt:lpstr>
      <vt:lpstr>ZK-SNARKs</vt:lpstr>
      <vt:lpstr>ZK-SNARKs</vt:lpstr>
      <vt:lpstr>ZK-SNARKs</vt:lpstr>
      <vt:lpstr>ZK-SNARKs</vt:lpstr>
      <vt:lpstr>ZK-SNARKs</vt:lpstr>
      <vt:lpstr>Zk-SNARKs – Where is it Used? </vt:lpstr>
      <vt:lpstr>Zk-SNARK – Arithmetic Circuits</vt:lpstr>
      <vt:lpstr>Zk-SNARK – Arithmetic Circuits</vt:lpstr>
      <vt:lpstr>Zk-SNARK  – Argument of Knowledge</vt:lpstr>
      <vt:lpstr>Zk-SNARK – Requirements </vt:lpstr>
      <vt:lpstr>Zk-SNARK – Step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Gnark – Limitations</vt:lpstr>
      <vt:lpstr>Images in Modern Society</vt:lpstr>
      <vt:lpstr>Image Forgery &amp; Authentication</vt:lpstr>
      <vt:lpstr>Image Forgery &amp; Authentication</vt:lpstr>
      <vt:lpstr>Image Forgery &amp; Authentication</vt:lpstr>
      <vt:lpstr>PhotoProof</vt:lpstr>
      <vt:lpstr>PhotoProof</vt:lpstr>
      <vt:lpstr>PhotoProof</vt:lpstr>
      <vt:lpstr>PhotoProof vs. Other Solutions</vt:lpstr>
      <vt:lpstr>PhotoProof –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 Nyandeje</dc:creator>
  <cp:lastModifiedBy>David Mberingabo</cp:lastModifiedBy>
  <cp:revision>96</cp:revision>
  <dcterms:created xsi:type="dcterms:W3CDTF">2018-02-21T08:24:50Z</dcterms:created>
  <dcterms:modified xsi:type="dcterms:W3CDTF">2025-10-01T18:14:34Z</dcterms:modified>
</cp:coreProperties>
</file>